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65" r:id="rId2"/>
    <p:sldId id="266" r:id="rId3"/>
    <p:sldId id="302" r:id="rId4"/>
    <p:sldId id="267" r:id="rId5"/>
    <p:sldId id="268" r:id="rId6"/>
    <p:sldId id="304" r:id="rId7"/>
    <p:sldId id="269" r:id="rId8"/>
    <p:sldId id="305" r:id="rId9"/>
    <p:sldId id="306" r:id="rId10"/>
    <p:sldId id="271" r:id="rId11"/>
    <p:sldId id="272" r:id="rId12"/>
    <p:sldId id="274" r:id="rId13"/>
    <p:sldId id="275" r:id="rId14"/>
    <p:sldId id="276" r:id="rId15"/>
    <p:sldId id="277" r:id="rId16"/>
    <p:sldId id="299" r:id="rId17"/>
    <p:sldId id="308" r:id="rId18"/>
    <p:sldId id="301" r:id="rId19"/>
    <p:sldId id="279" r:id="rId20"/>
    <p:sldId id="313" r:id="rId21"/>
    <p:sldId id="309" r:id="rId22"/>
    <p:sldId id="310" r:id="rId23"/>
    <p:sldId id="311" r:id="rId24"/>
    <p:sldId id="312"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41" r:id="rId45"/>
    <p:sldId id="333" r:id="rId46"/>
    <p:sldId id="334" r:id="rId47"/>
    <p:sldId id="335" r:id="rId48"/>
    <p:sldId id="342" r:id="rId49"/>
    <p:sldId id="345" r:id="rId50"/>
    <p:sldId id="347" r:id="rId51"/>
    <p:sldId id="336" r:id="rId52"/>
    <p:sldId id="337" r:id="rId53"/>
    <p:sldId id="339" r:id="rId54"/>
    <p:sldId id="340" r:id="rId55"/>
    <p:sldId id="352" r:id="rId56"/>
    <p:sldId id="353" r:id="rId57"/>
    <p:sldId id="355" r:id="rId58"/>
    <p:sldId id="357" r:id="rId59"/>
    <p:sldId id="358" r:id="rId60"/>
    <p:sldId id="359" r:id="rId61"/>
    <p:sldId id="361" r:id="rId62"/>
    <p:sldId id="362" r:id="rId6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7" autoAdjust="0"/>
    <p:restoredTop sz="94158" autoAdjust="0"/>
  </p:normalViewPr>
  <p:slideViewPr>
    <p:cSldViewPr>
      <p:cViewPr varScale="1">
        <p:scale>
          <a:sx n="94" d="100"/>
          <a:sy n="94" d="100"/>
        </p:scale>
        <p:origin x="10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058641975308642"/>
          <c:y val="0.0561206532178897"/>
          <c:w val="0.761639690871976"/>
          <c:h val="0.938267281460321"/>
        </c:manualLayout>
      </c:layout>
      <c:pie3DChart>
        <c:varyColors val="1"/>
        <c:ser>
          <c:idx val="0"/>
          <c:order val="0"/>
          <c:tx>
            <c:strRef>
              <c:f>Hoja1!$B$1</c:f>
              <c:strCache>
                <c:ptCount val="1"/>
                <c:pt idx="0">
                  <c:v>Columna1</c:v>
                </c:pt>
              </c:strCache>
            </c:strRef>
          </c:tx>
          <c:explosion val="3"/>
          <c:cat>
            <c:strRef>
              <c:f>Hoja1!$A$2:$A$3</c:f>
              <c:strCache>
                <c:ptCount val="2"/>
                <c:pt idx="0">
                  <c:v>APROBADOS</c:v>
                </c:pt>
                <c:pt idx="1">
                  <c:v>REPROBADOS</c:v>
                </c:pt>
              </c:strCache>
            </c:strRef>
          </c:cat>
          <c:val>
            <c:numRef>
              <c:f>Hoja1!$B$2:$B$3</c:f>
              <c:numCache>
                <c:formatCode>0%</c:formatCode>
                <c:ptCount val="2"/>
                <c:pt idx="0">
                  <c:v>0.92</c:v>
                </c:pt>
                <c:pt idx="1">
                  <c:v>0.0800000000000001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FORMACIÓN TP</c:v>
                </c:pt>
              </c:strCache>
            </c:strRef>
          </c:tx>
          <c:cat>
            <c:strRef>
              <c:f>Hoja1!$A$2:$A$3</c:f>
              <c:strCache>
                <c:ptCount val="2"/>
                <c:pt idx="0">
                  <c:v>APROBADOS</c:v>
                </c:pt>
                <c:pt idx="1">
                  <c:v>REPROBADOS</c:v>
                </c:pt>
              </c:strCache>
            </c:strRef>
          </c:cat>
          <c:val>
            <c:numRef>
              <c:f>Hoja1!$B$2:$B$3</c:f>
              <c:numCache>
                <c:formatCode>0%</c:formatCode>
                <c:ptCount val="2"/>
                <c:pt idx="0">
                  <c:v>0.92</c:v>
                </c:pt>
                <c:pt idx="1">
                  <c:v>0.08</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s-E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0.2743</cdr:x>
      <cdr:y>0.40407</cdr:y>
    </cdr:from>
    <cdr:to>
      <cdr:x>0.80382</cdr:x>
      <cdr:y>0.57769</cdr:y>
    </cdr:to>
    <cdr:sp macro="" textlink="">
      <cdr:nvSpPr>
        <cdr:cNvPr id="2" name="1 CuadroTexto"/>
        <cdr:cNvSpPr txBox="1"/>
      </cdr:nvSpPr>
      <cdr:spPr>
        <a:xfrm xmlns:a="http://schemas.openxmlformats.org/drawingml/2006/main">
          <a:off x="2257412" y="1828800"/>
          <a:ext cx="4357718" cy="7858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000" dirty="0" smtClean="0"/>
            <a:t>87%</a:t>
          </a:r>
          <a:endParaRPr lang="es-ES" sz="6000" dirty="0"/>
        </a:p>
      </cdr:txBody>
    </cdr:sp>
  </cdr:relSizeAnchor>
  <cdr:relSizeAnchor xmlns:cdr="http://schemas.openxmlformats.org/drawingml/2006/chartDrawing">
    <cdr:from>
      <cdr:x>0.28298</cdr:x>
      <cdr:y>0.0726</cdr:y>
    </cdr:from>
    <cdr:to>
      <cdr:x>0.43923</cdr:x>
      <cdr:y>0.30936</cdr:y>
    </cdr:to>
    <cdr:sp macro="" textlink="">
      <cdr:nvSpPr>
        <cdr:cNvPr id="3" name="2 CuadroTexto"/>
        <cdr:cNvSpPr txBox="1"/>
      </cdr:nvSpPr>
      <cdr:spPr>
        <a:xfrm xmlns:a="http://schemas.openxmlformats.org/drawingml/2006/main">
          <a:off x="2328850" y="328602"/>
          <a:ext cx="1285875" cy="107156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4400" dirty="0" smtClean="0"/>
            <a:t>13%</a:t>
          </a:r>
          <a:endParaRPr lang="es-ES" sz="4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0.24826</cdr:x>
      <cdr:y>0.38828</cdr:y>
    </cdr:from>
    <cdr:to>
      <cdr:x>0.63889</cdr:x>
      <cdr:y>0.54613</cdr:y>
    </cdr:to>
    <cdr:sp macro="" textlink="">
      <cdr:nvSpPr>
        <cdr:cNvPr id="2" name="1 CuadroTexto"/>
        <cdr:cNvSpPr txBox="1"/>
      </cdr:nvSpPr>
      <cdr:spPr>
        <a:xfrm xmlns:a="http://schemas.openxmlformats.org/drawingml/2006/main">
          <a:off x="2043098" y="1757362"/>
          <a:ext cx="3214710" cy="7143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600" dirty="0" smtClean="0"/>
            <a:t>92%</a:t>
          </a:r>
          <a:endParaRPr lang="es-ES" sz="6600" dirty="0"/>
        </a:p>
      </cdr:txBody>
    </cdr:sp>
  </cdr:relSizeAnchor>
  <cdr:relSizeAnchor xmlns:cdr="http://schemas.openxmlformats.org/drawingml/2006/chartDrawing">
    <cdr:from>
      <cdr:x>0.2743</cdr:x>
      <cdr:y>0.05682</cdr:y>
    </cdr:from>
    <cdr:to>
      <cdr:x>0.41319</cdr:x>
      <cdr:y>0.16731</cdr:y>
    </cdr:to>
    <cdr:sp macro="" textlink="">
      <cdr:nvSpPr>
        <cdr:cNvPr id="3" name="2 CuadroTexto"/>
        <cdr:cNvSpPr txBox="1"/>
      </cdr:nvSpPr>
      <cdr:spPr>
        <a:xfrm xmlns:a="http://schemas.openxmlformats.org/drawingml/2006/main">
          <a:off x="2257412" y="257164"/>
          <a:ext cx="1143008"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5400" dirty="0" smtClean="0"/>
            <a:t>8%</a:t>
          </a:r>
          <a:endParaRPr lang="es-ES" sz="5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974AB-DF4A-4B0C-8E13-DAC440E0FC1B}" type="datetimeFigureOut">
              <a:rPr lang="es-CL" smtClean="0"/>
              <a:pPr/>
              <a:t>29-06-16</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A7ED1-42FF-47CB-B884-480403A57EFD}" type="slidenum">
              <a:rPr lang="es-CL" smtClean="0"/>
              <a:pPr/>
              <a:t>‹Nr.›</a:t>
            </a:fld>
            <a:endParaRPr lang="es-CL"/>
          </a:p>
        </p:txBody>
      </p:sp>
    </p:spTree>
    <p:extLst>
      <p:ext uri="{BB962C8B-B14F-4D97-AF65-F5344CB8AC3E}">
        <p14:creationId xmlns:p14="http://schemas.microsoft.com/office/powerpoint/2010/main" val="119393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472A7ED1-42FF-47CB-B884-480403A57EFD}" type="slidenum">
              <a:rPr lang="es-CL" smtClean="0"/>
              <a:pPr/>
              <a:t>8</a:t>
            </a:fld>
            <a:endParaRPr lang="es-CL"/>
          </a:p>
        </p:txBody>
      </p:sp>
    </p:spTree>
    <p:extLst>
      <p:ext uri="{BB962C8B-B14F-4D97-AF65-F5344CB8AC3E}">
        <p14:creationId xmlns:p14="http://schemas.microsoft.com/office/powerpoint/2010/main" val="362611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29/6/16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‹Nr.›</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29/6/16</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‹Nr.›</a:t>
            </a:fld>
            <a:endParaRPr lang="es-E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4000504"/>
            <a:ext cx="6728792" cy="1928826"/>
          </a:xfrm>
        </p:spPr>
        <p:txBody>
          <a:bodyPr>
            <a:noAutofit/>
          </a:bodyPr>
          <a:lstStyle/>
          <a:p>
            <a:r>
              <a:rPr lang="es-ES" sz="2800" b="1" dirty="0" smtClean="0">
                <a:solidFill>
                  <a:srgbClr val="FFFF00"/>
                </a:solidFill>
                <a:latin typeface="Bradley Hand ITC" pitchFamily="66" charset="0"/>
              </a:rPr>
              <a:t>INSTITUTO SUPERIOR DE COMERCIO</a:t>
            </a:r>
          </a:p>
          <a:p>
            <a:r>
              <a:rPr lang="es-ES" sz="2800" b="1" dirty="0" smtClean="0">
                <a:solidFill>
                  <a:srgbClr val="FFFF00"/>
                </a:solidFill>
                <a:latin typeface="Bradley Hand ITC" pitchFamily="66" charset="0"/>
              </a:rPr>
              <a:t>“ENRIQUE  MALDONADO  SEPÚLVEDA”</a:t>
            </a:r>
          </a:p>
          <a:p>
            <a:r>
              <a:rPr lang="es-ES" sz="2800" b="1" dirty="0" smtClean="0">
                <a:solidFill>
                  <a:srgbClr val="FFFF00"/>
                </a:solidFill>
                <a:latin typeface="Bradley Hand ITC" pitchFamily="66" charset="0"/>
              </a:rPr>
              <a:t>TALCA</a:t>
            </a:r>
            <a:endParaRPr lang="es-ES" sz="2800" b="1" dirty="0">
              <a:solidFill>
                <a:srgbClr val="FFFF00"/>
              </a:solidFill>
              <a:latin typeface="Bradley Hand ITC" pitchFamily="66" charset="0"/>
            </a:endParaRPr>
          </a:p>
        </p:txBody>
      </p:sp>
      <p:pic>
        <p:nvPicPr>
          <p:cNvPr id="4" name="3 Imagen" descr="INSUGNIA"/>
          <p:cNvPicPr/>
          <p:nvPr/>
        </p:nvPicPr>
        <p:blipFill>
          <a:blip r:embed="rId2" cstate="print"/>
          <a:srcRect/>
          <a:stretch>
            <a:fillRect/>
          </a:stretch>
        </p:blipFill>
        <p:spPr bwMode="auto">
          <a:xfrm>
            <a:off x="3959932" y="332656"/>
            <a:ext cx="1224136" cy="1306066"/>
          </a:xfrm>
          <a:prstGeom prst="rect">
            <a:avLst/>
          </a:prstGeom>
          <a:noFill/>
          <a:ln w="9525">
            <a:noFill/>
            <a:miter lim="800000"/>
            <a:headEnd/>
            <a:tailEnd/>
          </a:ln>
        </p:spPr>
      </p:pic>
      <p:sp>
        <p:nvSpPr>
          <p:cNvPr id="2" name="1 Título"/>
          <p:cNvSpPr>
            <a:spLocks noGrp="1"/>
          </p:cNvSpPr>
          <p:nvPr>
            <p:ph type="ctrTitle"/>
          </p:nvPr>
        </p:nvSpPr>
        <p:spPr>
          <a:xfrm>
            <a:off x="685800" y="1412775"/>
            <a:ext cx="7772400" cy="2187675"/>
          </a:xfrm>
        </p:spPr>
        <p:txBody>
          <a:bodyPr>
            <a:normAutofit/>
          </a:bodyPr>
          <a:lstStyle/>
          <a:p>
            <a:endParaRPr lang="es-ES" sz="5400" b="1" dirty="0">
              <a:solidFill>
                <a:srgbClr val="FFFF00"/>
              </a:solidFill>
              <a:latin typeface="Arial Narrow" pitchFamily="34" charset="0"/>
            </a:endParaRPr>
          </a:p>
        </p:txBody>
      </p:sp>
      <p:graphicFrame>
        <p:nvGraphicFramePr>
          <p:cNvPr id="5" name="4 Tabla"/>
          <p:cNvGraphicFramePr>
            <a:graphicFrameLocks noGrp="1"/>
          </p:cNvGraphicFramePr>
          <p:nvPr/>
        </p:nvGraphicFramePr>
        <p:xfrm>
          <a:off x="714348" y="1865950"/>
          <a:ext cx="7715304" cy="1920240"/>
        </p:xfrm>
        <a:graphic>
          <a:graphicData uri="http://schemas.openxmlformats.org/drawingml/2006/table">
            <a:tbl>
              <a:tblPr firstRow="1" bandRow="1">
                <a:tableStyleId>{5C22544A-7EE6-4342-B048-85BDC9FD1C3A}</a:tableStyleId>
              </a:tblPr>
              <a:tblGrid>
                <a:gridCol w="7715304"/>
              </a:tblGrid>
              <a:tr h="1857388">
                <a:tc>
                  <a:txBody>
                    <a:bodyPr/>
                    <a:lstStyle/>
                    <a:p>
                      <a:pPr algn="ctr"/>
                      <a:r>
                        <a:rPr lang="es-ES" sz="6000" b="1" i="1" dirty="0" smtClean="0">
                          <a:solidFill>
                            <a:srgbClr val="FFFF00"/>
                          </a:solidFill>
                          <a:latin typeface="Arial Narrow" pitchFamily="34" charset="0"/>
                        </a:rPr>
                        <a:t>CUENTA PÚBLICA</a:t>
                      </a:r>
                      <a:br>
                        <a:rPr lang="es-ES" sz="6000" b="1" i="1" dirty="0" smtClean="0">
                          <a:solidFill>
                            <a:srgbClr val="FFFF00"/>
                          </a:solidFill>
                          <a:latin typeface="Arial Narrow" pitchFamily="34" charset="0"/>
                        </a:rPr>
                      </a:br>
                      <a:r>
                        <a:rPr lang="es-ES" sz="6000" b="1" i="1" dirty="0" smtClean="0">
                          <a:solidFill>
                            <a:srgbClr val="FFFF00"/>
                          </a:solidFill>
                          <a:latin typeface="Arial Narrow" pitchFamily="34" charset="0"/>
                        </a:rPr>
                        <a:t> 2015</a:t>
                      </a:r>
                      <a:endParaRPr lang="es-CL" sz="6000" i="1" dirty="0"/>
                    </a:p>
                  </a:txBody>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850" y="214290"/>
          <a:ext cx="8496300" cy="571504"/>
        </p:xfrm>
        <a:graphic>
          <a:graphicData uri="http://schemas.openxmlformats.org/drawingml/2006/table">
            <a:tbl>
              <a:tblPr firstRow="1" bandRow="1">
                <a:tableStyleId>{5C22544A-7EE6-4342-B048-85BDC9FD1C3A}</a:tableStyleId>
              </a:tblPr>
              <a:tblGrid>
                <a:gridCol w="8496300"/>
              </a:tblGrid>
              <a:tr h="571504">
                <a:tc>
                  <a:txBody>
                    <a:bodyPr/>
                    <a:lstStyle/>
                    <a:p>
                      <a:r>
                        <a:rPr lang="es-ES" sz="2800" i="0" dirty="0" smtClean="0">
                          <a:solidFill>
                            <a:srgbClr val="FFFF00"/>
                          </a:solidFill>
                          <a:latin typeface="Arial Narrow" pitchFamily="34" charset="0"/>
                        </a:rPr>
                        <a:t>II) </a:t>
                      </a:r>
                      <a:r>
                        <a:rPr lang="es-ES" sz="2800" i="1" dirty="0" smtClean="0">
                          <a:solidFill>
                            <a:srgbClr val="FFFF00"/>
                          </a:solidFill>
                          <a:latin typeface="Arial Narrow" pitchFamily="34" charset="0"/>
                        </a:rPr>
                        <a:t>LIDERAZGO</a:t>
                      </a:r>
                      <a:endParaRPr lang="es-CL" sz="2800" i="1"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357158" y="1142983"/>
          <a:ext cx="8429683" cy="5357851"/>
        </p:xfrm>
        <a:graphic>
          <a:graphicData uri="http://schemas.openxmlformats.org/drawingml/2006/table">
            <a:tbl>
              <a:tblPr firstRow="1" bandRow="1">
                <a:tableStyleId>{5C22544A-7EE6-4342-B048-85BDC9FD1C3A}</a:tableStyleId>
              </a:tblPr>
              <a:tblGrid>
                <a:gridCol w="8429683"/>
              </a:tblGrid>
              <a:tr h="5357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El Instituto proyecta convertirse en uno de los Liceos Técnico Profesional mejor equipado de la Región y paralelamente mejorar los niveles de logro en el aprendizaje de sus estudiantes.</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En este sentido es importante informar a la comunidad que nuestro Instituto durante el año 2013 ingresó a la ley SEP, lo que demandó planificar un PME para superar debilidades surgidas del diagnóstico Institucional realizado al final del año 2012.</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Dicho PME nos permitió obtener recursos tanto humanos como financieros, para atender acciones en las cuatro áreas de gestión del Instituto.</a:t>
                      </a:r>
                    </a:p>
                    <a:p>
                      <a:endParaRPr lang="es-CL" sz="2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pPr algn="l"/>
            <a:endParaRPr lang="es-ES" sz="3200" dirty="0">
              <a:latin typeface="Arial Narrow" pitchFamily="34" charset="0"/>
            </a:endParaRPr>
          </a:p>
        </p:txBody>
      </p:sp>
      <p:graphicFrame>
        <p:nvGraphicFramePr>
          <p:cNvPr id="4" name="3 Marcador de contenido"/>
          <p:cNvGraphicFramePr>
            <a:graphicFrameLocks noGrp="1"/>
          </p:cNvGraphicFramePr>
          <p:nvPr>
            <p:ph idx="1"/>
          </p:nvPr>
        </p:nvGraphicFramePr>
        <p:xfrm>
          <a:off x="457200" y="642918"/>
          <a:ext cx="8229600" cy="5455920"/>
        </p:xfrm>
        <a:graphic>
          <a:graphicData uri="http://schemas.openxmlformats.org/drawingml/2006/table">
            <a:tbl>
              <a:tblPr firstRow="1" bandRow="1">
                <a:tableStyleId>{5C22544A-7EE6-4342-B048-85BDC9FD1C3A}</a:tableStyleId>
              </a:tblPr>
              <a:tblGrid>
                <a:gridCol w="8229600"/>
              </a:tblGrid>
              <a:tr h="5072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32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Es así como fue posible contar con Asistentes de la Educación, los cuales no habríamos podido tener  solo  con  fondos  de  subvención  escolar normal.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3200" i="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También</a:t>
                      </a:r>
                      <a:r>
                        <a:rPr lang="es-ES" sz="3200" i="1" baseline="0" dirty="0" smtClean="0">
                          <a:latin typeface="Arial Narrow" pitchFamily="34" charset="0"/>
                        </a:rPr>
                        <a:t>  </a:t>
                      </a:r>
                      <a:r>
                        <a:rPr lang="es-ES" sz="3200" i="1" dirty="0" smtClean="0">
                          <a:latin typeface="Arial Narrow" pitchFamily="34" charset="0"/>
                        </a:rPr>
                        <a:t>fue  posible  ir  en  apoyo  de  los estudiantes prioritarios con artículos escolares, refuerzo educativo y atención de estudiantes con conductas disruptivas</a:t>
                      </a:r>
                      <a:r>
                        <a:rPr lang="es-ES" sz="3200" i="1" dirty="0" smtClean="0"/>
                        <a:t>.</a:t>
                      </a:r>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2" y="214290"/>
          <a:ext cx="8715436" cy="6429419"/>
        </p:xfrm>
        <a:graphic>
          <a:graphicData uri="http://schemas.openxmlformats.org/drawingml/2006/table">
            <a:tbl>
              <a:tblPr firstRow="1" bandRow="1">
                <a:tableStyleId>{5C22544A-7EE6-4342-B048-85BDC9FD1C3A}</a:tableStyleId>
              </a:tblPr>
              <a:tblGrid>
                <a:gridCol w="8715436"/>
              </a:tblGrid>
              <a:tr h="6429419">
                <a:tc>
                  <a:txBody>
                    <a:bodyPr/>
                    <a:lstStyle/>
                    <a:p>
                      <a:pPr marL="0" indent="0" algn="just">
                        <a:buNone/>
                      </a:pPr>
                      <a:r>
                        <a:rPr lang="es-ES" sz="2800" i="1" dirty="0" smtClean="0">
                          <a:latin typeface="Arial Narrow" pitchFamily="34" charset="0"/>
                        </a:rPr>
                        <a:t>       Durante el año 2015 se dieron importantes pasos de mejoramiento en el manejo de la información, en ese ámbito es importante destacar la elaboración y publicación de seis procedimientos  de trabajo:</a:t>
                      </a:r>
                    </a:p>
                    <a:p>
                      <a:pPr marL="0" indent="0" algn="just">
                        <a:buNone/>
                      </a:pPr>
                      <a:endParaRPr lang="es-ES" sz="2800" dirty="0" smtClean="0">
                        <a:latin typeface="Arial Narrow" pitchFamily="34" charset="0"/>
                      </a:endParaRPr>
                    </a:p>
                    <a:p>
                      <a:pPr marL="0" indent="0" algn="just">
                        <a:buNone/>
                      </a:pPr>
                      <a:r>
                        <a:rPr lang="es-ES" sz="2800" i="1" dirty="0" smtClean="0">
                          <a:solidFill>
                            <a:srgbClr val="FFFF00"/>
                          </a:solidFill>
                          <a:latin typeface="Arial Narrow" pitchFamily="34" charset="0"/>
                        </a:rPr>
                        <a:t>     1.- Proceso de Planificación de los aprendizajes</a:t>
                      </a:r>
                    </a:p>
                    <a:p>
                      <a:pPr marL="0" indent="0" algn="just">
                        <a:buNone/>
                      </a:pPr>
                      <a:r>
                        <a:rPr lang="es-ES" sz="2800" i="1" dirty="0" smtClean="0">
                          <a:solidFill>
                            <a:srgbClr val="FFFF00"/>
                          </a:solidFill>
                          <a:latin typeface="Arial Narrow" pitchFamily="34" charset="0"/>
                        </a:rPr>
                        <a:t>     2.- Proceso de acompañamiento Docente en el  </a:t>
                      </a:r>
                    </a:p>
                    <a:p>
                      <a:pPr marL="0" indent="0" algn="just">
                        <a:buNone/>
                      </a:pPr>
                      <a:r>
                        <a:rPr lang="es-ES" sz="2800" i="1" dirty="0" smtClean="0">
                          <a:solidFill>
                            <a:srgbClr val="FFFF00"/>
                          </a:solidFill>
                          <a:latin typeface="Arial Narrow" pitchFamily="34" charset="0"/>
                        </a:rPr>
                        <a:t>          aula.</a:t>
                      </a:r>
                    </a:p>
                    <a:p>
                      <a:pPr marL="0" indent="0" algn="just">
                        <a:buNone/>
                      </a:pPr>
                      <a:r>
                        <a:rPr lang="es-ES" sz="2800" i="1" dirty="0" smtClean="0">
                          <a:solidFill>
                            <a:srgbClr val="FFFF00"/>
                          </a:solidFill>
                          <a:latin typeface="Arial Narrow" pitchFamily="34" charset="0"/>
                        </a:rPr>
                        <a:t>     3.- Proceso de administración de datos y archivos</a:t>
                      </a:r>
                    </a:p>
                    <a:p>
                      <a:pPr marL="0" indent="0" algn="just">
                        <a:buNone/>
                      </a:pPr>
                      <a:r>
                        <a:rPr lang="es-ES" sz="2800" i="1" dirty="0" smtClean="0">
                          <a:solidFill>
                            <a:srgbClr val="FFFF00"/>
                          </a:solidFill>
                          <a:latin typeface="Arial Narrow" pitchFamily="34" charset="0"/>
                        </a:rPr>
                        <a:t>     4.- Proceso de uso y  mantenimiento  de  equipos  </a:t>
                      </a:r>
                    </a:p>
                    <a:p>
                      <a:pPr marL="0" indent="0" algn="just">
                        <a:buNone/>
                      </a:pPr>
                      <a:r>
                        <a:rPr lang="es-ES" sz="2800" i="1" dirty="0" smtClean="0">
                          <a:solidFill>
                            <a:srgbClr val="FFFF00"/>
                          </a:solidFill>
                          <a:latin typeface="Arial Narrow" pitchFamily="34" charset="0"/>
                        </a:rPr>
                        <a:t>          computacionales.</a:t>
                      </a:r>
                    </a:p>
                    <a:p>
                      <a:pPr marL="0" indent="0" algn="just">
                        <a:buNone/>
                      </a:pPr>
                      <a:r>
                        <a:rPr lang="es-ES" sz="2800" i="1" dirty="0" smtClean="0">
                          <a:solidFill>
                            <a:srgbClr val="FFFF00"/>
                          </a:solidFill>
                          <a:latin typeface="Arial Narrow" pitchFamily="34" charset="0"/>
                        </a:rPr>
                        <a:t>     5.-  Proceso   de    atención   a  estudiantes   con </a:t>
                      </a:r>
                    </a:p>
                    <a:p>
                      <a:pPr marL="0" indent="0" algn="just">
                        <a:buNone/>
                      </a:pPr>
                      <a:r>
                        <a:rPr lang="es-ES" sz="2800" i="1" dirty="0" smtClean="0">
                          <a:solidFill>
                            <a:srgbClr val="FFFF00"/>
                          </a:solidFill>
                          <a:latin typeface="Arial Narrow" pitchFamily="34" charset="0"/>
                        </a:rPr>
                        <a:t>          conductas disruptivas.</a:t>
                      </a:r>
                    </a:p>
                    <a:p>
                      <a:pPr marL="0" indent="0" algn="just">
                        <a:buNone/>
                      </a:pPr>
                      <a:r>
                        <a:rPr lang="es-ES" sz="2800" i="1" dirty="0" smtClean="0">
                          <a:solidFill>
                            <a:srgbClr val="FFFF00"/>
                          </a:solidFill>
                          <a:latin typeface="Arial Narrow" pitchFamily="34" charset="0"/>
                        </a:rPr>
                        <a:t>   </a:t>
                      </a:r>
                      <a:r>
                        <a:rPr lang="es-ES" sz="2800" i="1" baseline="0" dirty="0" smtClean="0">
                          <a:solidFill>
                            <a:srgbClr val="FFFF00"/>
                          </a:solidFill>
                          <a:latin typeface="Arial Narrow" pitchFamily="34" charset="0"/>
                        </a:rPr>
                        <a:t>  6</a:t>
                      </a:r>
                      <a:r>
                        <a:rPr lang="es-ES" sz="2800" i="1" dirty="0" smtClean="0">
                          <a:solidFill>
                            <a:srgbClr val="FFFF00"/>
                          </a:solidFill>
                          <a:latin typeface="Arial Narrow" pitchFamily="34" charset="0"/>
                        </a:rPr>
                        <a:t>.- Reformulación del Manual de Convivencia Interna.</a:t>
                      </a:r>
                      <a:endParaRPr lang="es-CL" sz="2800" i="1"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91264" cy="5721499"/>
          </a:xfrm>
        </p:spPr>
        <p:txBody>
          <a:bodyPr>
            <a:normAutofit/>
          </a:bodyPr>
          <a:lstStyle/>
          <a:p>
            <a:pPr marL="0" indent="0" algn="just">
              <a:buNone/>
            </a:pPr>
            <a:r>
              <a:rPr lang="es-ES" dirty="0" smtClean="0">
                <a:latin typeface="Arial Narrow" pitchFamily="34" charset="0"/>
              </a:rPr>
              <a:t>r</a:t>
            </a:r>
            <a:endParaRPr lang="es-ES" dirty="0">
              <a:latin typeface="Arial Narrow" pitchFamily="34" charset="0"/>
            </a:endParaRPr>
          </a:p>
        </p:txBody>
      </p:sp>
      <p:graphicFrame>
        <p:nvGraphicFramePr>
          <p:cNvPr id="4" name="3 Tabla"/>
          <p:cNvGraphicFramePr>
            <a:graphicFrameLocks noGrp="1"/>
          </p:cNvGraphicFramePr>
          <p:nvPr/>
        </p:nvGraphicFramePr>
        <p:xfrm>
          <a:off x="214282" y="214290"/>
          <a:ext cx="8715436" cy="6429420"/>
        </p:xfrm>
        <a:graphic>
          <a:graphicData uri="http://schemas.openxmlformats.org/drawingml/2006/table">
            <a:tbl>
              <a:tblPr firstRow="1" bandRow="1">
                <a:tableStyleId>{5C22544A-7EE6-4342-B048-85BDC9FD1C3A}</a:tableStyleId>
              </a:tblPr>
              <a:tblGrid>
                <a:gridCol w="8715436"/>
              </a:tblGrid>
              <a:tr h="6429420">
                <a:tc>
                  <a:txBody>
                    <a:bodyPr/>
                    <a:lstStyle/>
                    <a:p>
                      <a:pPr marL="0" indent="0" algn="just">
                        <a:buNone/>
                      </a:pPr>
                      <a:r>
                        <a:rPr lang="es-ES" sz="2800" i="1" dirty="0" smtClean="0">
                          <a:latin typeface="Arial Narrow" pitchFamily="34" charset="0"/>
                        </a:rPr>
                        <a:t>          Aplicación de pruebas </a:t>
                      </a:r>
                      <a:r>
                        <a:rPr lang="es-ES" sz="2800" i="1" dirty="0" err="1" smtClean="0">
                          <a:latin typeface="Arial Narrow" pitchFamily="34" charset="0"/>
                        </a:rPr>
                        <a:t>on</a:t>
                      </a:r>
                      <a:r>
                        <a:rPr lang="es-ES" sz="2800" i="1" dirty="0" smtClean="0">
                          <a:latin typeface="Arial Narrow" pitchFamily="34" charset="0"/>
                        </a:rPr>
                        <a:t> – </a:t>
                      </a:r>
                      <a:r>
                        <a:rPr lang="es-ES" sz="2800" i="1" dirty="0" err="1" smtClean="0">
                          <a:latin typeface="Arial Narrow" pitchFamily="34" charset="0"/>
                        </a:rPr>
                        <a:t>linea</a:t>
                      </a:r>
                      <a:r>
                        <a:rPr lang="es-ES" sz="2800" i="1" dirty="0" smtClean="0">
                          <a:latin typeface="Arial Narrow" pitchFamily="34" charset="0"/>
                        </a:rPr>
                        <a:t> través del propedéutico con la Universidad de Talca lo que permitió realizar ensayos para fortalecer Matemática, Biología, Química y Física en tercero y cuarto medio, para 50 alumnos los que mejoraron puntajes PSU  y sus calificaciones .</a:t>
                      </a:r>
                    </a:p>
                    <a:p>
                      <a:pPr marL="0" indent="0" algn="just">
                        <a:buNone/>
                      </a:pPr>
                      <a:endParaRPr lang="es-ES" sz="2800" i="1" dirty="0" smtClean="0">
                        <a:latin typeface="Arial Narrow" pitchFamily="34" charset="0"/>
                      </a:endParaRPr>
                    </a:p>
                    <a:p>
                      <a:pPr marL="0" indent="0" algn="just">
                        <a:buNone/>
                      </a:pPr>
                      <a:r>
                        <a:rPr lang="es-ES" sz="2800" i="1" dirty="0" smtClean="0">
                          <a:latin typeface="Arial Narrow" pitchFamily="34" charset="0"/>
                        </a:rPr>
                        <a:t>          Consolidación de nuestro portal web, en el que damos a conocer nuestras actividades a toda la comunidad del Instituto y a todo aquel que lo requiera. En estas páginas el visitante puede encontrar nuestro PEI, reglamento interno y de evaluación, horario escolar, galería de imágenes de nuestras principales actividades, y muchas otras informaciones de interés general.</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288" y="404813"/>
          <a:ext cx="8291512" cy="457200"/>
        </p:xfrm>
        <a:graphic>
          <a:graphicData uri="http://schemas.openxmlformats.org/drawingml/2006/table">
            <a:tbl>
              <a:tblPr firstRow="1" bandRow="1">
                <a:tableStyleId>{5C22544A-7EE6-4342-B048-85BDC9FD1C3A}</a:tableStyleId>
              </a:tblPr>
              <a:tblGrid>
                <a:gridCol w="8291512"/>
              </a:tblGrid>
              <a:tr h="370840">
                <a:tc>
                  <a:txBody>
                    <a:bodyPr/>
                    <a:lstStyle/>
                    <a:p>
                      <a:r>
                        <a:rPr lang="es-ES" sz="2400" dirty="0" smtClean="0">
                          <a:solidFill>
                            <a:srgbClr val="FFFF00"/>
                          </a:solidFill>
                          <a:latin typeface="Arial Narrow" pitchFamily="34" charset="0"/>
                        </a:rPr>
                        <a:t>III) </a:t>
                      </a:r>
                      <a:r>
                        <a:rPr lang="es-ES" sz="2400" i="1" dirty="0" smtClean="0">
                          <a:solidFill>
                            <a:srgbClr val="FFFF00"/>
                          </a:solidFill>
                          <a:latin typeface="Arial Narrow" pitchFamily="34" charset="0"/>
                        </a:rPr>
                        <a:t>CONVIVENCIA ESCOLAR Y APOYO  A  LOS ESTUDIANTES</a:t>
                      </a:r>
                      <a:endParaRPr lang="es-CL" sz="2400"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285720" y="1071546"/>
          <a:ext cx="8643998" cy="5246710"/>
        </p:xfrm>
        <a:graphic>
          <a:graphicData uri="http://schemas.openxmlformats.org/drawingml/2006/table">
            <a:tbl>
              <a:tblPr firstRow="1" bandRow="1">
                <a:tableStyleId>{5C22544A-7EE6-4342-B048-85BDC9FD1C3A}</a:tableStyleId>
              </a:tblPr>
              <a:tblGrid>
                <a:gridCol w="8643998"/>
              </a:tblGrid>
              <a:tr h="5246710">
                <a:tc>
                  <a:txBody>
                    <a:bodyPr/>
                    <a:lstStyle/>
                    <a:p>
                      <a:r>
                        <a:rPr lang="es-ES" sz="2800" b="1" i="1" dirty="0" smtClean="0">
                          <a:solidFill>
                            <a:srgbClr val="FFFF00"/>
                          </a:solidFill>
                          <a:latin typeface="Arial Narrow" pitchFamily="34" charset="0"/>
                        </a:rPr>
                        <a:t>INSPECTORIA GENERAL </a:t>
                      </a:r>
                    </a:p>
                    <a:p>
                      <a:endParaRPr lang="es-CL" sz="28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La unidad de </a:t>
                      </a:r>
                      <a:r>
                        <a:rPr lang="es-ES" sz="2000" i="1" dirty="0" err="1" smtClean="0">
                          <a:latin typeface="Arial Narrow" pitchFamily="34" charset="0"/>
                        </a:rPr>
                        <a:t>Inspectoria</a:t>
                      </a:r>
                      <a:r>
                        <a:rPr lang="es-ES" sz="2000" i="1" dirty="0" smtClean="0">
                          <a:latin typeface="Arial Narrow" pitchFamily="34" charset="0"/>
                        </a:rPr>
                        <a:t> General esta conformada por dos Inspectores Generales  y  13 asistentes  de  la  Educación  que  tienen a  cargo  el apoyo  a  los docentes en lo administrativo como en la formación de valores y educación integral de los jóvenes.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000" i="1" dirty="0" smtClean="0">
                        <a:latin typeface="Arial Narrow" pitchFamily="34" charset="0"/>
                      </a:endParaRPr>
                    </a:p>
                    <a:p>
                      <a:pPr marL="0" indent="0" algn="just">
                        <a:buNone/>
                      </a:pPr>
                      <a:r>
                        <a:rPr lang="es-ES" sz="2000" i="1" dirty="0" smtClean="0">
                          <a:latin typeface="Arial Narrow" pitchFamily="34" charset="0"/>
                        </a:rPr>
                        <a:t>                  Esta Unidad tiene una constante preocupación por la sana convivencia de los estudiantes con las exigencias que otorga el Manual de Convivencia aprobado por la Dirección Provincial de Educación, de modo que motiva a los estudiantes a que practiquen conductas transversales necesarias para el buen éxito académico, como son la responsabilidad, asistencia, respeto a las normas del Establecimiento y otros, velando siempre por una buena relación entre los diversos actores, respetando sus derechos como  asimismo hacer cumplir sus deberes.</a:t>
                      </a:r>
                      <a:endParaRPr lang="es-ES" sz="2000" i="1"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124744"/>
          </a:xfrm>
        </p:spPr>
        <p:txBody>
          <a:bodyPr>
            <a:noAutofit/>
          </a:bodyPr>
          <a:lstStyle/>
          <a:p>
            <a:pPr algn="l"/>
            <a:endParaRPr lang="es-ES" sz="2800" i="1" dirty="0">
              <a:latin typeface="Arial Narrow"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25722215"/>
              </p:ext>
            </p:extLst>
          </p:nvPr>
        </p:nvGraphicFramePr>
        <p:xfrm>
          <a:off x="500034" y="857232"/>
          <a:ext cx="8229600" cy="4214842"/>
        </p:xfrm>
        <a:graphic>
          <a:graphicData uri="http://schemas.openxmlformats.org/drawingml/2006/table">
            <a:tbl>
              <a:tblPr firstRow="1" bandRow="1">
                <a:tableStyleId>{5C22544A-7EE6-4342-B048-85BDC9FD1C3A}</a:tableStyleId>
              </a:tblPr>
              <a:tblGrid>
                <a:gridCol w="8229600"/>
              </a:tblGrid>
              <a:tr h="4214842">
                <a:tc>
                  <a:txBody>
                    <a:bodyPr/>
                    <a:lstStyle/>
                    <a:p>
                      <a:r>
                        <a:rPr lang="es-ES" dirty="0" smtClean="0">
                          <a:latin typeface="Arial Narrow" pitchFamily="34" charset="0"/>
                        </a:rPr>
                        <a:t>                  </a:t>
                      </a:r>
                    </a:p>
                    <a:p>
                      <a:r>
                        <a:rPr lang="es-ES" sz="2800" i="1" dirty="0" smtClean="0">
                          <a:latin typeface="Arial Narrow" pitchFamily="34" charset="0"/>
                        </a:rPr>
                        <a:t>             Durante el año 2015 a </a:t>
                      </a:r>
                      <a:r>
                        <a:rPr lang="es-ES" sz="2800" i="1" dirty="0" err="1" smtClean="0">
                          <a:latin typeface="Arial Narrow" pitchFamily="34" charset="0"/>
                        </a:rPr>
                        <a:t>Inspectoria</a:t>
                      </a:r>
                      <a:r>
                        <a:rPr lang="es-ES" sz="2800" i="1" dirty="0" smtClean="0">
                          <a:latin typeface="Arial Narrow" pitchFamily="34" charset="0"/>
                        </a:rPr>
                        <a:t> General le  correspondió   atender   18.374   situaciones  de diversa naturaleza, relacionada con la conducta de    los    estudiantes   frente</a:t>
                      </a:r>
                      <a:r>
                        <a:rPr lang="es-ES" sz="2800" i="1" baseline="0" dirty="0" smtClean="0">
                          <a:latin typeface="Arial Narrow" pitchFamily="34" charset="0"/>
                        </a:rPr>
                        <a:t> a la interacción </a:t>
                      </a:r>
                      <a:r>
                        <a:rPr lang="es-ES" sz="2800" i="1" dirty="0" smtClean="0">
                          <a:latin typeface="Arial Narrow" pitchFamily="34" charset="0"/>
                        </a:rPr>
                        <a:t>   con   los pares y  profesores;</a:t>
                      </a:r>
                      <a:r>
                        <a:rPr lang="es-ES" sz="2800" i="1" baseline="0" dirty="0" smtClean="0">
                          <a:latin typeface="Arial Narrow" pitchFamily="34" charset="0"/>
                        </a:rPr>
                        <a:t> (agresiones</a:t>
                      </a:r>
                      <a:r>
                        <a:rPr lang="es-ES" sz="2800" i="1" dirty="0" smtClean="0">
                          <a:latin typeface="Arial Narrow" pitchFamily="34" charset="0"/>
                        </a:rPr>
                        <a:t>, hurtos, amenazas) y atención a Apoderados, entre otros</a:t>
                      </a:r>
                      <a:r>
                        <a:rPr lang="es-ES" sz="3200" dirty="0" smtClean="0">
                          <a:latin typeface="Arial Narrow" pitchFamily="34" charset="0"/>
                        </a:rPr>
                        <a:t>. </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 y="0"/>
          <a:ext cx="9144000" cy="5817529"/>
        </p:xfrm>
        <a:graphic>
          <a:graphicData uri="http://schemas.openxmlformats.org/drawingml/2006/table">
            <a:tbl>
              <a:tblPr firstRow="1" bandRow="1">
                <a:tableStyleId>{5C22544A-7EE6-4342-B048-85BDC9FD1C3A}</a:tableStyleId>
              </a:tblPr>
              <a:tblGrid>
                <a:gridCol w="1115618"/>
                <a:gridCol w="1296144"/>
                <a:gridCol w="1584176"/>
                <a:gridCol w="1872208"/>
                <a:gridCol w="1440160"/>
                <a:gridCol w="1835694"/>
              </a:tblGrid>
              <a:tr h="602579">
                <a:tc>
                  <a:txBody>
                    <a:bodyPr/>
                    <a:lstStyle/>
                    <a:p>
                      <a:pPr algn="ctr"/>
                      <a:r>
                        <a:rPr lang="es-ES" dirty="0" smtClean="0">
                          <a:solidFill>
                            <a:srgbClr val="FFFF00"/>
                          </a:solidFill>
                        </a:rPr>
                        <a:t>MES</a:t>
                      </a:r>
                      <a:endParaRPr lang="es-ES" dirty="0">
                        <a:solidFill>
                          <a:srgbClr val="FFFF00"/>
                        </a:solidFill>
                      </a:endParaRPr>
                    </a:p>
                  </a:txBody>
                  <a:tcPr/>
                </a:tc>
                <a:tc>
                  <a:txBody>
                    <a:bodyPr/>
                    <a:lstStyle/>
                    <a:p>
                      <a:pPr algn="ctr"/>
                      <a:r>
                        <a:rPr lang="es-ES" dirty="0" smtClean="0">
                          <a:solidFill>
                            <a:srgbClr val="FFFF00"/>
                          </a:solidFill>
                        </a:rPr>
                        <a:t>SALIDA ALUMNOS</a:t>
                      </a:r>
                      <a:endParaRPr lang="es-ES" dirty="0">
                        <a:solidFill>
                          <a:srgbClr val="FFFF00"/>
                        </a:solidFill>
                      </a:endParaRPr>
                    </a:p>
                  </a:txBody>
                  <a:tcPr/>
                </a:tc>
                <a:tc>
                  <a:txBody>
                    <a:bodyPr/>
                    <a:lstStyle/>
                    <a:p>
                      <a:pPr algn="ctr"/>
                      <a:r>
                        <a:rPr lang="es-ES" dirty="0" smtClean="0">
                          <a:solidFill>
                            <a:srgbClr val="FFFF00"/>
                          </a:solidFill>
                        </a:rPr>
                        <a:t>ATENCIÓN APODERADOS</a:t>
                      </a:r>
                      <a:endParaRPr lang="es-ES" dirty="0">
                        <a:solidFill>
                          <a:srgbClr val="FFFF00"/>
                        </a:solidFill>
                      </a:endParaRPr>
                    </a:p>
                  </a:txBody>
                  <a:tcPr/>
                </a:tc>
                <a:tc>
                  <a:txBody>
                    <a:bodyPr/>
                    <a:lstStyle/>
                    <a:p>
                      <a:pPr algn="ctr"/>
                      <a:r>
                        <a:rPr lang="es-ES" dirty="0" smtClean="0">
                          <a:solidFill>
                            <a:srgbClr val="FFFF00"/>
                          </a:solidFill>
                        </a:rPr>
                        <a:t>CERTIF.</a:t>
                      </a:r>
                      <a:r>
                        <a:rPr lang="es-ES" baseline="0" dirty="0" smtClean="0">
                          <a:solidFill>
                            <a:srgbClr val="FFFF00"/>
                          </a:solidFill>
                        </a:rPr>
                        <a:t> ALUMNO  REGULAR</a:t>
                      </a:r>
                      <a:endParaRPr lang="es-ES" dirty="0">
                        <a:solidFill>
                          <a:srgbClr val="FFFF00"/>
                        </a:solidFill>
                      </a:endParaRPr>
                    </a:p>
                  </a:txBody>
                  <a:tcPr/>
                </a:tc>
                <a:tc>
                  <a:txBody>
                    <a:bodyPr/>
                    <a:lstStyle/>
                    <a:p>
                      <a:pPr algn="ctr"/>
                      <a:r>
                        <a:rPr lang="es-ES" dirty="0" smtClean="0">
                          <a:solidFill>
                            <a:srgbClr val="FFFF00"/>
                          </a:solidFill>
                        </a:rPr>
                        <a:t>CERTIF.</a:t>
                      </a:r>
                    </a:p>
                    <a:p>
                      <a:pPr algn="ctr"/>
                      <a:r>
                        <a:rPr lang="es-ES" dirty="0" smtClean="0">
                          <a:solidFill>
                            <a:srgbClr val="FFFF00"/>
                          </a:solidFill>
                        </a:rPr>
                        <a:t>RESIDENCIA</a:t>
                      </a:r>
                      <a:endParaRPr lang="es-ES" dirty="0">
                        <a:solidFill>
                          <a:srgbClr val="FFFF00"/>
                        </a:solidFill>
                      </a:endParaRPr>
                    </a:p>
                  </a:txBody>
                  <a:tcPr/>
                </a:tc>
                <a:tc>
                  <a:txBody>
                    <a:bodyPr/>
                    <a:lstStyle/>
                    <a:p>
                      <a:pPr algn="ctr"/>
                      <a:r>
                        <a:rPr lang="es-ES" dirty="0" smtClean="0">
                          <a:solidFill>
                            <a:srgbClr val="FFFF00"/>
                          </a:solidFill>
                        </a:rPr>
                        <a:t>ACCIDENTES ESCOLARES</a:t>
                      </a:r>
                      <a:endParaRPr lang="es-ES" dirty="0">
                        <a:solidFill>
                          <a:srgbClr val="FFFF00"/>
                        </a:solidFill>
                      </a:endParaRPr>
                    </a:p>
                  </a:txBody>
                  <a:tcPr/>
                </a:tc>
              </a:tr>
              <a:tr h="502904">
                <a:tc>
                  <a:txBody>
                    <a:bodyPr/>
                    <a:lstStyle/>
                    <a:p>
                      <a:pPr algn="ctr"/>
                      <a:r>
                        <a:rPr lang="es-ES" b="1" dirty="0" smtClean="0">
                          <a:solidFill>
                            <a:schemeClr val="accent2">
                              <a:lumMod val="50000"/>
                            </a:schemeClr>
                          </a:solidFill>
                        </a:rPr>
                        <a:t>MARZO</a:t>
                      </a:r>
                      <a:endParaRPr lang="es-ES" b="1" dirty="0">
                        <a:solidFill>
                          <a:schemeClr val="accent2">
                            <a:lumMod val="50000"/>
                          </a:schemeClr>
                        </a:solidFill>
                      </a:endParaRPr>
                    </a:p>
                  </a:txBody>
                  <a:tcPr/>
                </a:tc>
                <a:tc>
                  <a:txBody>
                    <a:bodyPr/>
                    <a:lstStyle/>
                    <a:p>
                      <a:pPr algn="ctr"/>
                      <a:r>
                        <a:rPr lang="es-ES" b="1" dirty="0" smtClean="0"/>
                        <a:t>636</a:t>
                      </a:r>
                      <a:endParaRPr lang="es-ES" b="1" dirty="0"/>
                    </a:p>
                  </a:txBody>
                  <a:tcPr/>
                </a:tc>
                <a:tc>
                  <a:txBody>
                    <a:bodyPr/>
                    <a:lstStyle/>
                    <a:p>
                      <a:pPr algn="ctr"/>
                      <a:r>
                        <a:rPr lang="es-ES" b="1" dirty="0" smtClean="0"/>
                        <a:t>1.686</a:t>
                      </a:r>
                      <a:endParaRPr lang="es-ES" b="1" dirty="0"/>
                    </a:p>
                  </a:txBody>
                  <a:tcPr/>
                </a:tc>
                <a:tc>
                  <a:txBody>
                    <a:bodyPr/>
                    <a:lstStyle/>
                    <a:p>
                      <a:pPr algn="ctr"/>
                      <a:r>
                        <a:rPr lang="es-ES" b="1" dirty="0" smtClean="0"/>
                        <a:t>1.294</a:t>
                      </a:r>
                      <a:endParaRPr lang="es-ES" b="1" dirty="0"/>
                    </a:p>
                  </a:txBody>
                  <a:tcPr/>
                </a:tc>
                <a:tc>
                  <a:txBody>
                    <a:bodyPr/>
                    <a:lstStyle/>
                    <a:p>
                      <a:pPr algn="ctr"/>
                      <a:r>
                        <a:rPr lang="es-ES" b="1" dirty="0" smtClean="0"/>
                        <a:t>256</a:t>
                      </a:r>
                      <a:endParaRPr lang="es-ES" b="1" dirty="0"/>
                    </a:p>
                  </a:txBody>
                  <a:tcPr/>
                </a:tc>
                <a:tc>
                  <a:txBody>
                    <a:bodyPr/>
                    <a:lstStyle/>
                    <a:p>
                      <a:pPr algn="ctr"/>
                      <a:r>
                        <a:rPr lang="es-ES" b="1" dirty="0" smtClean="0"/>
                        <a:t>18</a:t>
                      </a:r>
                      <a:endParaRPr lang="es-ES" b="1" dirty="0"/>
                    </a:p>
                  </a:txBody>
                  <a:tcPr/>
                </a:tc>
              </a:tr>
              <a:tr h="428628">
                <a:tc>
                  <a:txBody>
                    <a:bodyPr/>
                    <a:lstStyle/>
                    <a:p>
                      <a:pPr algn="ctr"/>
                      <a:r>
                        <a:rPr lang="es-ES" b="1" dirty="0" smtClean="0">
                          <a:solidFill>
                            <a:schemeClr val="accent2">
                              <a:lumMod val="50000"/>
                            </a:schemeClr>
                          </a:solidFill>
                        </a:rPr>
                        <a:t>ABRIL</a:t>
                      </a:r>
                      <a:endParaRPr lang="es-ES" b="1" dirty="0">
                        <a:solidFill>
                          <a:schemeClr val="accent2">
                            <a:lumMod val="50000"/>
                          </a:schemeClr>
                        </a:solidFill>
                      </a:endParaRPr>
                    </a:p>
                  </a:txBody>
                  <a:tcPr/>
                </a:tc>
                <a:tc>
                  <a:txBody>
                    <a:bodyPr/>
                    <a:lstStyle/>
                    <a:p>
                      <a:pPr algn="ctr"/>
                      <a:r>
                        <a:rPr lang="es-ES" b="1" dirty="0" smtClean="0"/>
                        <a:t>1.087</a:t>
                      </a:r>
                      <a:endParaRPr lang="es-ES" b="1" dirty="0"/>
                    </a:p>
                  </a:txBody>
                  <a:tcPr/>
                </a:tc>
                <a:tc>
                  <a:txBody>
                    <a:bodyPr/>
                    <a:lstStyle/>
                    <a:p>
                      <a:pPr algn="ctr"/>
                      <a:r>
                        <a:rPr lang="es-ES" b="1" dirty="0" smtClean="0"/>
                        <a:t>705</a:t>
                      </a:r>
                      <a:endParaRPr lang="es-ES" b="1" dirty="0"/>
                    </a:p>
                  </a:txBody>
                  <a:tcPr/>
                </a:tc>
                <a:tc>
                  <a:txBody>
                    <a:bodyPr/>
                    <a:lstStyle/>
                    <a:p>
                      <a:pPr algn="ctr"/>
                      <a:r>
                        <a:rPr lang="es-ES" b="1" dirty="0" smtClean="0"/>
                        <a:t>548</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27</a:t>
                      </a:r>
                      <a:endParaRPr lang="es-ES" b="1" dirty="0"/>
                    </a:p>
                  </a:txBody>
                  <a:tcPr/>
                </a:tc>
              </a:tr>
              <a:tr h="500066">
                <a:tc>
                  <a:txBody>
                    <a:bodyPr/>
                    <a:lstStyle/>
                    <a:p>
                      <a:pPr algn="ctr"/>
                      <a:r>
                        <a:rPr lang="es-ES" b="1" dirty="0" smtClean="0">
                          <a:solidFill>
                            <a:schemeClr val="accent2">
                              <a:lumMod val="50000"/>
                            </a:schemeClr>
                          </a:solidFill>
                        </a:rPr>
                        <a:t>MAYO</a:t>
                      </a:r>
                      <a:endParaRPr lang="es-ES" b="1" dirty="0">
                        <a:solidFill>
                          <a:schemeClr val="accent2">
                            <a:lumMod val="50000"/>
                          </a:schemeClr>
                        </a:solidFill>
                      </a:endParaRPr>
                    </a:p>
                  </a:txBody>
                  <a:tcPr/>
                </a:tc>
                <a:tc>
                  <a:txBody>
                    <a:bodyPr/>
                    <a:lstStyle/>
                    <a:p>
                      <a:pPr algn="ctr"/>
                      <a:r>
                        <a:rPr lang="es-ES" b="1" dirty="0" smtClean="0"/>
                        <a:t>829</a:t>
                      </a:r>
                      <a:endParaRPr lang="es-ES" b="1" dirty="0"/>
                    </a:p>
                  </a:txBody>
                  <a:tcPr/>
                </a:tc>
                <a:tc>
                  <a:txBody>
                    <a:bodyPr/>
                    <a:lstStyle/>
                    <a:p>
                      <a:pPr algn="ctr"/>
                      <a:r>
                        <a:rPr lang="es-ES" b="1" dirty="0" smtClean="0"/>
                        <a:t>1.540</a:t>
                      </a:r>
                      <a:endParaRPr lang="es-ES" b="1" dirty="0"/>
                    </a:p>
                  </a:txBody>
                  <a:tcPr/>
                </a:tc>
                <a:tc>
                  <a:txBody>
                    <a:bodyPr/>
                    <a:lstStyle/>
                    <a:p>
                      <a:pPr algn="ctr"/>
                      <a:r>
                        <a:rPr lang="es-ES" b="1" dirty="0" smtClean="0"/>
                        <a:t>542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25</a:t>
                      </a:r>
                      <a:endParaRPr lang="es-ES" b="1" dirty="0"/>
                    </a:p>
                  </a:txBody>
                  <a:tcPr/>
                </a:tc>
              </a:tr>
              <a:tr h="428628">
                <a:tc>
                  <a:txBody>
                    <a:bodyPr/>
                    <a:lstStyle/>
                    <a:p>
                      <a:pPr algn="ctr"/>
                      <a:r>
                        <a:rPr lang="es-ES" b="1" dirty="0" smtClean="0">
                          <a:solidFill>
                            <a:schemeClr val="accent2">
                              <a:lumMod val="50000"/>
                            </a:schemeClr>
                          </a:solidFill>
                        </a:rPr>
                        <a:t>JUNIO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70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a:t>
                      </a:r>
                      <a:endParaRPr lang="es-ES" b="1" dirty="0"/>
                    </a:p>
                  </a:txBody>
                  <a:tcPr/>
                </a:tc>
              </a:tr>
              <a:tr h="428628">
                <a:tc>
                  <a:txBody>
                    <a:bodyPr/>
                    <a:lstStyle/>
                    <a:p>
                      <a:pPr algn="ctr"/>
                      <a:r>
                        <a:rPr lang="es-ES" b="1" dirty="0" smtClean="0">
                          <a:solidFill>
                            <a:schemeClr val="accent2">
                              <a:lumMod val="50000"/>
                            </a:schemeClr>
                          </a:solidFill>
                        </a:rPr>
                        <a:t>JULIO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50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0</a:t>
                      </a:r>
                      <a:endParaRPr lang="es-ES" b="1" dirty="0"/>
                    </a:p>
                  </a:txBody>
                  <a:tcPr/>
                </a:tc>
              </a:tr>
              <a:tr h="428628">
                <a:tc>
                  <a:txBody>
                    <a:bodyPr/>
                    <a:lstStyle/>
                    <a:p>
                      <a:pPr algn="ctr"/>
                      <a:r>
                        <a:rPr lang="es-ES" b="1" dirty="0" smtClean="0">
                          <a:solidFill>
                            <a:schemeClr val="accent2">
                              <a:lumMod val="50000"/>
                            </a:schemeClr>
                          </a:solidFill>
                        </a:rPr>
                        <a:t>AGOSTO</a:t>
                      </a:r>
                      <a:endParaRPr lang="es-ES" b="1" dirty="0">
                        <a:solidFill>
                          <a:schemeClr val="accent2">
                            <a:lumMod val="50000"/>
                          </a:schemeClr>
                        </a:solidFill>
                      </a:endParaRPr>
                    </a:p>
                  </a:txBody>
                  <a:tcPr/>
                </a:tc>
                <a:tc>
                  <a:txBody>
                    <a:bodyPr/>
                    <a:lstStyle/>
                    <a:p>
                      <a:pPr algn="ctr"/>
                      <a:r>
                        <a:rPr lang="es-ES" b="1" dirty="0" smtClean="0"/>
                        <a:t>861</a:t>
                      </a:r>
                      <a:endParaRPr lang="es-ES" b="1" dirty="0"/>
                    </a:p>
                  </a:txBody>
                  <a:tcPr/>
                </a:tc>
                <a:tc>
                  <a:txBody>
                    <a:bodyPr/>
                    <a:lstStyle/>
                    <a:p>
                      <a:pPr algn="ctr"/>
                      <a:r>
                        <a:rPr lang="es-ES" b="1" dirty="0" smtClean="0"/>
                        <a:t>859</a:t>
                      </a:r>
                      <a:endParaRPr lang="es-ES" b="1" dirty="0"/>
                    </a:p>
                  </a:txBody>
                  <a:tcPr/>
                </a:tc>
                <a:tc>
                  <a:txBody>
                    <a:bodyPr/>
                    <a:lstStyle/>
                    <a:p>
                      <a:pPr algn="ctr"/>
                      <a:r>
                        <a:rPr lang="es-ES" b="1" dirty="0" smtClean="0"/>
                        <a:t>564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41</a:t>
                      </a:r>
                      <a:endParaRPr lang="es-ES" b="1" dirty="0"/>
                    </a:p>
                  </a:txBody>
                  <a:tcPr/>
                </a:tc>
              </a:tr>
              <a:tr h="428628">
                <a:tc>
                  <a:txBody>
                    <a:bodyPr/>
                    <a:lstStyle/>
                    <a:p>
                      <a:pPr algn="ctr"/>
                      <a:r>
                        <a:rPr lang="es-ES" b="1" dirty="0" smtClean="0">
                          <a:solidFill>
                            <a:schemeClr val="accent2">
                              <a:lumMod val="50000"/>
                            </a:schemeClr>
                          </a:solidFill>
                        </a:rPr>
                        <a:t>SEPTBRE.</a:t>
                      </a:r>
                      <a:endParaRPr lang="es-ES" b="1" dirty="0">
                        <a:solidFill>
                          <a:schemeClr val="accent2">
                            <a:lumMod val="50000"/>
                          </a:schemeClr>
                        </a:solidFill>
                      </a:endParaRPr>
                    </a:p>
                  </a:txBody>
                  <a:tcPr/>
                </a:tc>
                <a:tc>
                  <a:txBody>
                    <a:bodyPr/>
                    <a:lstStyle/>
                    <a:p>
                      <a:pPr algn="ctr"/>
                      <a:r>
                        <a:rPr lang="es-ES" b="1" dirty="0" smtClean="0"/>
                        <a:t>909</a:t>
                      </a:r>
                      <a:endParaRPr lang="es-ES" b="1" dirty="0"/>
                    </a:p>
                  </a:txBody>
                  <a:tcPr/>
                </a:tc>
                <a:tc>
                  <a:txBody>
                    <a:bodyPr/>
                    <a:lstStyle/>
                    <a:p>
                      <a:pPr algn="ctr"/>
                      <a:r>
                        <a:rPr lang="es-ES" b="1" dirty="0" smtClean="0"/>
                        <a:t>909</a:t>
                      </a:r>
                      <a:endParaRPr lang="es-ES" b="1" dirty="0"/>
                    </a:p>
                  </a:txBody>
                  <a:tcPr/>
                </a:tc>
                <a:tc>
                  <a:txBody>
                    <a:bodyPr/>
                    <a:lstStyle/>
                    <a:p>
                      <a:pPr algn="ctr"/>
                      <a:r>
                        <a:rPr lang="es-ES" b="1" dirty="0" smtClean="0"/>
                        <a:t>62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33</a:t>
                      </a:r>
                      <a:endParaRPr lang="es-ES" b="1" dirty="0"/>
                    </a:p>
                  </a:txBody>
                  <a:tcPr/>
                </a:tc>
              </a:tr>
              <a:tr h="428628">
                <a:tc>
                  <a:txBody>
                    <a:bodyPr/>
                    <a:lstStyle/>
                    <a:p>
                      <a:pPr algn="ctr"/>
                      <a:r>
                        <a:rPr lang="es-ES" b="1" dirty="0" smtClean="0">
                          <a:solidFill>
                            <a:schemeClr val="accent2">
                              <a:lumMod val="50000"/>
                            </a:schemeClr>
                          </a:solidFill>
                        </a:rPr>
                        <a:t>OCTUBRE</a:t>
                      </a:r>
                      <a:endParaRPr lang="es-ES" b="1" dirty="0">
                        <a:solidFill>
                          <a:schemeClr val="accent2">
                            <a:lumMod val="50000"/>
                          </a:schemeClr>
                        </a:solidFill>
                      </a:endParaRPr>
                    </a:p>
                  </a:txBody>
                  <a:tcPr/>
                </a:tc>
                <a:tc>
                  <a:txBody>
                    <a:bodyPr/>
                    <a:lstStyle/>
                    <a:p>
                      <a:pPr algn="ctr"/>
                      <a:r>
                        <a:rPr lang="es-ES" b="1" dirty="0" smtClean="0"/>
                        <a:t>1.065</a:t>
                      </a:r>
                      <a:endParaRPr lang="es-ES" b="1" dirty="0"/>
                    </a:p>
                  </a:txBody>
                  <a:tcPr/>
                </a:tc>
                <a:tc>
                  <a:txBody>
                    <a:bodyPr/>
                    <a:lstStyle/>
                    <a:p>
                      <a:pPr algn="ctr"/>
                      <a:r>
                        <a:rPr lang="es-ES" b="1" dirty="0" smtClean="0"/>
                        <a:t>1.034</a:t>
                      </a:r>
                      <a:endParaRPr lang="es-ES" b="1" dirty="0"/>
                    </a:p>
                  </a:txBody>
                  <a:tcPr/>
                </a:tc>
                <a:tc>
                  <a:txBody>
                    <a:bodyPr/>
                    <a:lstStyle/>
                    <a:p>
                      <a:pPr algn="ctr"/>
                      <a:r>
                        <a:rPr lang="es-ES" b="1" dirty="0" smtClean="0"/>
                        <a:t>549</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53</a:t>
                      </a:r>
                      <a:endParaRPr lang="es-ES" b="1" dirty="0"/>
                    </a:p>
                  </a:txBody>
                  <a:tcPr/>
                </a:tc>
              </a:tr>
              <a:tr h="500066">
                <a:tc>
                  <a:txBody>
                    <a:bodyPr/>
                    <a:lstStyle/>
                    <a:p>
                      <a:pPr algn="ctr"/>
                      <a:r>
                        <a:rPr lang="es-ES" b="1" dirty="0" smtClean="0">
                          <a:solidFill>
                            <a:schemeClr val="accent2">
                              <a:lumMod val="50000"/>
                            </a:schemeClr>
                          </a:solidFill>
                        </a:rPr>
                        <a:t>NOVBRE.</a:t>
                      </a:r>
                      <a:endParaRPr lang="es-ES" b="1" dirty="0">
                        <a:solidFill>
                          <a:schemeClr val="accent2">
                            <a:lumMod val="50000"/>
                          </a:schemeClr>
                        </a:solidFill>
                      </a:endParaRPr>
                    </a:p>
                  </a:txBody>
                  <a:tcPr/>
                </a:tc>
                <a:tc>
                  <a:txBody>
                    <a:bodyPr/>
                    <a:lstStyle/>
                    <a:p>
                      <a:pPr algn="ctr"/>
                      <a:r>
                        <a:rPr lang="es-ES" b="1" dirty="0" smtClean="0"/>
                        <a:t>983</a:t>
                      </a:r>
                      <a:endParaRPr lang="es-ES" b="1" dirty="0"/>
                    </a:p>
                  </a:txBody>
                  <a:tcPr/>
                </a:tc>
                <a:tc>
                  <a:txBody>
                    <a:bodyPr/>
                    <a:lstStyle/>
                    <a:p>
                      <a:pPr algn="ctr"/>
                      <a:r>
                        <a:rPr lang="es-ES" b="1" dirty="0" smtClean="0"/>
                        <a:t>1.041</a:t>
                      </a:r>
                      <a:endParaRPr lang="es-ES" b="1" dirty="0"/>
                    </a:p>
                  </a:txBody>
                  <a:tcPr/>
                </a:tc>
                <a:tc>
                  <a:txBody>
                    <a:bodyPr/>
                    <a:lstStyle/>
                    <a:p>
                      <a:pPr algn="ctr"/>
                      <a:r>
                        <a:rPr lang="es-ES" b="1" dirty="0" smtClean="0"/>
                        <a:t>82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24</a:t>
                      </a:r>
                      <a:endParaRPr lang="es-ES" b="1" dirty="0"/>
                    </a:p>
                  </a:txBody>
                  <a:tcPr/>
                </a:tc>
              </a:tr>
              <a:tr h="500066">
                <a:tc>
                  <a:txBody>
                    <a:bodyPr/>
                    <a:lstStyle/>
                    <a:p>
                      <a:pPr algn="ctr"/>
                      <a:r>
                        <a:rPr lang="es-ES" b="1" dirty="0" smtClean="0">
                          <a:solidFill>
                            <a:schemeClr val="accent2">
                              <a:lumMod val="50000"/>
                            </a:schemeClr>
                          </a:solidFill>
                        </a:rPr>
                        <a:t>DCMBRE.</a:t>
                      </a:r>
                      <a:endParaRPr lang="es-ES" b="1" dirty="0">
                        <a:solidFill>
                          <a:schemeClr val="accent2">
                            <a:lumMod val="50000"/>
                          </a:schemeClr>
                        </a:solidFill>
                      </a:endParaRPr>
                    </a:p>
                  </a:txBody>
                  <a:tcPr/>
                </a:tc>
                <a:tc>
                  <a:txBody>
                    <a:bodyPr/>
                    <a:lstStyle/>
                    <a:p>
                      <a:pPr algn="ctr"/>
                      <a:r>
                        <a:rPr lang="es-ES" b="1" dirty="0" smtClean="0"/>
                        <a:t>461</a:t>
                      </a:r>
                      <a:endParaRPr lang="es-ES" b="1" dirty="0"/>
                    </a:p>
                  </a:txBody>
                  <a:tcPr/>
                </a:tc>
                <a:tc>
                  <a:txBody>
                    <a:bodyPr/>
                    <a:lstStyle/>
                    <a:p>
                      <a:pPr algn="ctr"/>
                      <a:r>
                        <a:rPr lang="es-ES" b="1" dirty="0" smtClean="0"/>
                        <a:t>534</a:t>
                      </a:r>
                      <a:endParaRPr lang="es-ES" b="1" dirty="0"/>
                    </a:p>
                  </a:txBody>
                  <a:tcPr/>
                </a:tc>
                <a:tc>
                  <a:txBody>
                    <a:bodyPr/>
                    <a:lstStyle/>
                    <a:p>
                      <a:pPr algn="ctr"/>
                      <a:r>
                        <a:rPr lang="es-ES" b="1" dirty="0" smtClean="0"/>
                        <a:t>257</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6</a:t>
                      </a:r>
                      <a:endParaRPr lang="es-ES" b="1" dirty="0"/>
                    </a:p>
                  </a:txBody>
                  <a:tcPr/>
                </a:tc>
              </a:tr>
              <a:tr h="602579">
                <a:tc>
                  <a:txBody>
                    <a:bodyPr/>
                    <a:lstStyle/>
                    <a:p>
                      <a:pPr algn="ctr"/>
                      <a:r>
                        <a:rPr lang="es-ES" b="1" dirty="0" smtClean="0">
                          <a:solidFill>
                            <a:schemeClr val="accent2">
                              <a:lumMod val="50000"/>
                            </a:schemeClr>
                          </a:solidFill>
                        </a:rPr>
                        <a:t>TOTAL</a:t>
                      </a:r>
                      <a:endParaRPr lang="es-ES" b="1" dirty="0">
                        <a:solidFill>
                          <a:schemeClr val="accent2">
                            <a:lumMod val="50000"/>
                          </a:schemeClr>
                        </a:solidFill>
                      </a:endParaRPr>
                    </a:p>
                  </a:txBody>
                  <a:tcPr/>
                </a:tc>
                <a:tc>
                  <a:txBody>
                    <a:bodyPr/>
                    <a:lstStyle/>
                    <a:p>
                      <a:pPr algn="ctr"/>
                      <a:r>
                        <a:rPr lang="es-ES" b="1" dirty="0" smtClean="0"/>
                        <a:t>6.829</a:t>
                      </a:r>
                      <a:endParaRPr lang="es-ES" b="1" dirty="0"/>
                    </a:p>
                  </a:txBody>
                  <a:tcPr/>
                </a:tc>
                <a:tc>
                  <a:txBody>
                    <a:bodyPr/>
                    <a:lstStyle/>
                    <a:p>
                      <a:pPr algn="ctr"/>
                      <a:r>
                        <a:rPr lang="es-ES" b="1" dirty="0" smtClean="0"/>
                        <a:t>7.139</a:t>
                      </a:r>
                      <a:endParaRPr lang="es-ES" b="1" dirty="0"/>
                    </a:p>
                  </a:txBody>
                  <a:tcPr/>
                </a:tc>
                <a:tc>
                  <a:txBody>
                    <a:bodyPr/>
                    <a:lstStyle/>
                    <a:p>
                      <a:pPr algn="ctr"/>
                      <a:r>
                        <a:rPr lang="es-ES" b="1" dirty="0" smtClean="0"/>
                        <a:t>3.954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196</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0"/>
          <a:ext cx="8715436" cy="6357982"/>
        </p:xfrm>
        <a:graphic>
          <a:graphicData uri="http://schemas.openxmlformats.org/drawingml/2006/table">
            <a:tbl>
              <a:tblPr firstRow="1" bandRow="1">
                <a:tableStyleId>{5C22544A-7EE6-4342-B048-85BDC9FD1C3A}</a:tableStyleId>
              </a:tblPr>
              <a:tblGrid>
                <a:gridCol w="8715436"/>
              </a:tblGrid>
              <a:tr h="6357982">
                <a:tc>
                  <a:txBody>
                    <a:bodyPr/>
                    <a:lstStyle/>
                    <a:p>
                      <a:pPr algn="just"/>
                      <a:r>
                        <a:rPr lang="es-ES" sz="1800" dirty="0" smtClean="0"/>
                        <a:t>                   </a:t>
                      </a:r>
                    </a:p>
                    <a:p>
                      <a:pPr algn="just"/>
                      <a:r>
                        <a:rPr lang="es-ES" sz="1800" dirty="0" smtClean="0"/>
                        <a:t>                   </a:t>
                      </a:r>
                      <a:r>
                        <a:rPr lang="es-ES" sz="2400" i="1" dirty="0" smtClean="0"/>
                        <a:t>Durante el año se mantuvo control permanente de  aspectos contenidos en  el Manual de Convivencia</a:t>
                      </a:r>
                    </a:p>
                    <a:p>
                      <a:pPr algn="just"/>
                      <a:endParaRPr lang="es-ES" sz="2400" i="1" dirty="0" smtClean="0"/>
                    </a:p>
                    <a:p>
                      <a:pPr marL="514350" indent="-514350" algn="just">
                        <a:buAutoNum type="alphaLcParenR"/>
                      </a:pPr>
                      <a:r>
                        <a:rPr lang="es-ES" sz="2400" i="1" dirty="0" smtClean="0">
                          <a:solidFill>
                            <a:srgbClr val="FFFF00"/>
                          </a:solidFill>
                        </a:rPr>
                        <a:t>Atrasos</a:t>
                      </a:r>
                    </a:p>
                    <a:p>
                      <a:pPr marL="514350" indent="-514350" algn="just">
                        <a:buAutoNum type="alphaLcParenR"/>
                      </a:pPr>
                      <a:r>
                        <a:rPr lang="es-ES" sz="2400" i="1" dirty="0" smtClean="0">
                          <a:solidFill>
                            <a:srgbClr val="FFFF00"/>
                          </a:solidFill>
                        </a:rPr>
                        <a:t>Uso del uniforme</a:t>
                      </a:r>
                    </a:p>
                    <a:p>
                      <a:pPr marL="514350" indent="-514350" algn="just">
                        <a:buAutoNum type="alphaLcParenR"/>
                      </a:pPr>
                      <a:r>
                        <a:rPr lang="es-ES" sz="2400" i="1" dirty="0" smtClean="0">
                          <a:solidFill>
                            <a:srgbClr val="FFFF00"/>
                          </a:solidFill>
                        </a:rPr>
                        <a:t>Aplicación de sanciones </a:t>
                      </a:r>
                    </a:p>
                    <a:p>
                      <a:pPr marL="514350" indent="-514350" algn="just">
                        <a:buAutoNum type="alphaLcParenR"/>
                      </a:pPr>
                      <a:r>
                        <a:rPr lang="es-ES" sz="2400" i="1" dirty="0" smtClean="0">
                          <a:solidFill>
                            <a:srgbClr val="FFFF00"/>
                          </a:solidFill>
                        </a:rPr>
                        <a:t>Entrevistas con los Apoderados. </a:t>
                      </a:r>
                    </a:p>
                    <a:p>
                      <a:pPr marL="514350" indent="-514350" algn="just">
                        <a:buAutoNum type="alphaLcParenR"/>
                      </a:pPr>
                      <a:endParaRPr lang="es-ES" sz="2400" dirty="0" smtClean="0"/>
                    </a:p>
                    <a:p>
                      <a:pPr marL="514350" lvl="0" indent="-514350"/>
                      <a:r>
                        <a:rPr lang="es-ES" sz="2400" i="1" dirty="0" smtClean="0"/>
                        <a:t>                Todas las situaciones fueron tratadas con el mejor criterio por  el  personal  de  la  unidad  y  aun cuando se interactuó con diferentes puntos de vista se llegó a resultados positivos y a un sano  consenso  entre  las  partes,  en la mayoría  de  los casos, muchos de los cuales tuvieron solución con la colaboración de Orientación y  Unidad Técnico Pedagógica.</a:t>
                      </a:r>
                      <a:endParaRPr lang="es-CL" sz="2400" i="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88640"/>
            <a:ext cx="8892480" cy="5509200"/>
          </a:xfrm>
          <a:prstGeom prst="rect">
            <a:avLst/>
          </a:prstGeom>
        </p:spPr>
        <p:txBody>
          <a:bodyPr wrap="square">
            <a:spAutoFit/>
          </a:bodyPr>
          <a:lstStyle/>
          <a:p>
            <a:pPr algn="just"/>
            <a:r>
              <a:rPr lang="es-ES" sz="3200" b="1" i="1" dirty="0" smtClean="0">
                <a:solidFill>
                  <a:srgbClr val="FFFF00"/>
                </a:solidFill>
              </a:rPr>
              <a:t>Se confeccionaron diversos informes solicitados: </a:t>
            </a:r>
          </a:p>
          <a:p>
            <a:pPr algn="just"/>
            <a:endParaRPr lang="es-ES" sz="3200" dirty="0" smtClean="0"/>
          </a:p>
          <a:p>
            <a:pPr marL="514350" indent="-514350" algn="just">
              <a:buAutoNum type="alphaLcParenR"/>
            </a:pPr>
            <a:r>
              <a:rPr lang="es-ES" sz="3200" i="1" dirty="0" smtClean="0"/>
              <a:t>Dirección</a:t>
            </a:r>
          </a:p>
          <a:p>
            <a:pPr marL="514350" indent="-514350" algn="just">
              <a:buAutoNum type="alphaLcParenR"/>
            </a:pPr>
            <a:r>
              <a:rPr lang="es-ES" sz="3200" i="1" dirty="0" smtClean="0"/>
              <a:t>Superintendencia de Educación</a:t>
            </a:r>
          </a:p>
          <a:p>
            <a:pPr marL="514350" indent="-514350" algn="just">
              <a:buAutoNum type="alphaLcParenR"/>
            </a:pPr>
            <a:r>
              <a:rPr lang="es-ES" sz="3200" i="1" dirty="0" smtClean="0"/>
              <a:t>Dirección Comunal</a:t>
            </a:r>
          </a:p>
          <a:p>
            <a:pPr marL="514350" indent="-514350" algn="just">
              <a:buAutoNum type="alphaLcParenR"/>
            </a:pPr>
            <a:r>
              <a:rPr lang="es-ES" sz="3200" i="1" dirty="0" smtClean="0"/>
              <a:t>Dirección Provincial</a:t>
            </a:r>
          </a:p>
          <a:p>
            <a:pPr marL="514350" indent="-514350" algn="just">
              <a:buAutoNum type="alphaLcParenR"/>
            </a:pPr>
            <a:r>
              <a:rPr lang="es-ES" sz="3200" i="1" dirty="0" smtClean="0"/>
              <a:t>Fiscalía</a:t>
            </a:r>
          </a:p>
          <a:p>
            <a:pPr marL="514350" indent="-514350" algn="just">
              <a:buAutoNum type="alphaLcParenR"/>
            </a:pPr>
            <a:r>
              <a:rPr lang="es-ES" sz="3200" i="1" dirty="0" smtClean="0"/>
              <a:t>Otros organismos que solicitaron antecedentes escolares:</a:t>
            </a:r>
          </a:p>
          <a:p>
            <a:pPr marL="514350" indent="-514350" algn="just"/>
            <a:r>
              <a:rPr lang="es-ES" sz="3200" i="1" dirty="0" smtClean="0"/>
              <a:t>       f.1) Por situaciones conflictivas</a:t>
            </a:r>
          </a:p>
          <a:p>
            <a:pPr marL="514350" indent="-514350" algn="just"/>
            <a:r>
              <a:rPr lang="es-ES" sz="3200" i="1" dirty="0" smtClean="0"/>
              <a:t>       f.2) Postulación a instituciones de defensa.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496944" cy="6192688"/>
          </a:xfrm>
        </p:spPr>
        <p:txBody>
          <a:bodyPr>
            <a:normAutofit/>
          </a:bodyPr>
          <a:lstStyle/>
          <a:p>
            <a:pPr marL="0" indent="0" algn="just">
              <a:buNone/>
            </a:pPr>
            <a:endParaRPr lang="es-ES" dirty="0" smtClean="0"/>
          </a:p>
          <a:p>
            <a:pPr marL="0" indent="0" algn="just">
              <a:buNone/>
            </a:pPr>
            <a:r>
              <a:rPr lang="es-ES" b="1" dirty="0" smtClean="0">
                <a:solidFill>
                  <a:srgbClr val="FFFF00"/>
                </a:solidFill>
              </a:rPr>
              <a:t>Derivaciones:</a:t>
            </a:r>
          </a:p>
          <a:p>
            <a:pPr marL="0" indent="0" algn="just">
              <a:buNone/>
            </a:pPr>
            <a:r>
              <a:rPr lang="es-ES" dirty="0" smtClean="0"/>
              <a:t>1) </a:t>
            </a:r>
            <a:r>
              <a:rPr lang="es-ES" i="1" dirty="0" smtClean="0"/>
              <a:t>Departamento de Orientación </a:t>
            </a:r>
            <a:r>
              <a:rPr lang="es-ES" dirty="0" smtClean="0"/>
              <a:t> </a:t>
            </a:r>
          </a:p>
          <a:p>
            <a:pPr marL="0" indent="0" algn="just">
              <a:buNone/>
            </a:pPr>
            <a:r>
              <a:rPr lang="es-ES" dirty="0" smtClean="0"/>
              <a:t>2) </a:t>
            </a:r>
            <a:r>
              <a:rPr lang="es-ES" i="1" dirty="0" smtClean="0"/>
              <a:t>Convivencia Es</a:t>
            </a:r>
            <a:r>
              <a:rPr lang="es-ES" dirty="0" smtClean="0"/>
              <a:t>colar</a:t>
            </a:r>
          </a:p>
          <a:p>
            <a:pPr marL="0" indent="0" algn="just">
              <a:buNone/>
            </a:pPr>
            <a:endParaRPr lang="es-ES" dirty="0" smtClean="0"/>
          </a:p>
          <a:p>
            <a:pPr marL="0" indent="0" algn="just">
              <a:buNone/>
            </a:pPr>
            <a:r>
              <a:rPr lang="es-ES" dirty="0" smtClean="0"/>
              <a:t>            Se derivó diversas situaciones tanto de alumnos como de Apoderados, asimismo se sugirió atención  Psicológica a Padres cuyos hijos necesitaban  apoyo de profesionales especializados.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ES" sz="3200" b="1" i="1" dirty="0" smtClean="0">
                <a:solidFill>
                  <a:srgbClr val="FFFF00"/>
                </a:solidFill>
                <a:latin typeface="Arial Narrow" pitchFamily="34" charset="0"/>
              </a:rPr>
              <a:t>GESTIÓN  EDUCATIVA</a:t>
            </a:r>
            <a:endParaRPr lang="es-ES" sz="3200" b="1" i="1" dirty="0">
              <a:solidFill>
                <a:srgbClr val="FFFF00"/>
              </a:solidFill>
              <a:latin typeface="Arial Narrow" pitchFamily="34" charset="0"/>
            </a:endParaRPr>
          </a:p>
        </p:txBody>
      </p:sp>
      <p:graphicFrame>
        <p:nvGraphicFramePr>
          <p:cNvPr id="4" name="3 Marcador de contenido"/>
          <p:cNvGraphicFramePr>
            <a:graphicFrameLocks noGrp="1"/>
          </p:cNvGraphicFramePr>
          <p:nvPr>
            <p:ph idx="1"/>
          </p:nvPr>
        </p:nvGraphicFramePr>
        <p:xfrm>
          <a:off x="323850" y="1125538"/>
          <a:ext cx="8496300" cy="4660916"/>
        </p:xfrm>
        <a:graphic>
          <a:graphicData uri="http://schemas.openxmlformats.org/drawingml/2006/table">
            <a:tbl>
              <a:tblPr firstRow="1" bandRow="1">
                <a:tableStyleId>{5C22544A-7EE6-4342-B048-85BDC9FD1C3A}</a:tableStyleId>
              </a:tblPr>
              <a:tblGrid>
                <a:gridCol w="8496300"/>
              </a:tblGrid>
              <a:tr h="4660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500" i="1" u="none" dirty="0" smtClean="0"/>
                        <a:t>           El Instituto Superior de Comercio “Enrique Maldonado Sepúlveda” tiene como misión formar técnicos profesionales de nivel medio,   con   competencias   intelectuales   y   técnicas actualizadas que le permitan incorporarse al mundo laboral y</a:t>
                      </a:r>
                      <a:r>
                        <a:rPr lang="es-ES" sz="2500" i="1" u="none" baseline="0" dirty="0" smtClean="0"/>
                        <a:t> </a:t>
                      </a:r>
                      <a:r>
                        <a:rPr lang="es-ES" sz="2500" i="1" u="none" dirty="0" smtClean="0"/>
                        <a:t>a su vez,  ser  agentes  de  su  propio  desarrollo  y  el de  la sociedad, a través de un proceso de enseñanza y aprendizaje de   alto   nivel,   con   una   infraestructura    acorde   a   los requerimientos, un cuerpo docente idóneo y vanguardista, un alto nivel de compromiso y respeto por el medio ambiente  y una vinculación con la sociedad a través de distintas redes de apoyo.</a:t>
                      </a: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14348" y="714356"/>
          <a:ext cx="7643866" cy="5214974"/>
        </p:xfrm>
        <a:graphic>
          <a:graphicData uri="http://schemas.openxmlformats.org/drawingml/2006/table">
            <a:tbl>
              <a:tblPr firstRow="1" bandRow="1">
                <a:tableStyleId>{5C22544A-7EE6-4342-B048-85BDC9FD1C3A}</a:tableStyleId>
              </a:tblPr>
              <a:tblGrid>
                <a:gridCol w="7643866"/>
              </a:tblGrid>
              <a:tr h="5214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 </a:t>
                      </a:r>
                      <a:r>
                        <a:rPr kumimoji="0" lang="es-CL" sz="2800" b="1" i="1" u="none" strike="noStrike" kern="1200" cap="none" spc="0" normalizeH="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Área de Convivencia Escolar- Departamentos Psicología y Dupla Psicosocial 2015</a:t>
                      </a:r>
                      <a:endParaRPr kumimoji="0" lang="es-CL" sz="2800" b="1" i="1"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endParaRPr lang="es-ES" dirty="0"/>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000232" y="892955"/>
            <a:ext cx="4500594" cy="353617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357165"/>
          <a:ext cx="8215370" cy="518160"/>
        </p:xfrm>
        <a:graphic>
          <a:graphicData uri="http://schemas.openxmlformats.org/drawingml/2006/table">
            <a:tbl>
              <a:tblPr firstRow="1" bandRow="1">
                <a:tableStyleId>{5C22544A-7EE6-4342-B048-85BDC9FD1C3A}</a:tableStyleId>
              </a:tblPr>
              <a:tblGrid>
                <a:gridCol w="8215370"/>
              </a:tblGrid>
              <a:tr h="428628">
                <a:tc>
                  <a:txBody>
                    <a:bodyPr/>
                    <a:lstStyle/>
                    <a:p>
                      <a:pPr algn="ctr"/>
                      <a:r>
                        <a:rPr lang="es-ES" sz="2800" b="1" i="1" dirty="0" smtClean="0">
                          <a:solidFill>
                            <a:srgbClr val="FFFF00"/>
                          </a:solidFill>
                          <a:latin typeface="Arial Narrow" pitchFamily="34" charset="0"/>
                        </a:rPr>
                        <a:t>CONVIVENCIA   ESCOLAR</a:t>
                      </a:r>
                      <a:endParaRPr lang="es-CL" sz="2800" i="1" dirty="0">
                        <a:solidFill>
                          <a:srgbClr val="FFFF00"/>
                        </a:solidFill>
                      </a:endParaRPr>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529694253"/>
              </p:ext>
            </p:extLst>
          </p:nvPr>
        </p:nvGraphicFramePr>
        <p:xfrm>
          <a:off x="214281" y="1071548"/>
          <a:ext cx="8715440" cy="4800600"/>
        </p:xfrm>
        <a:graphic>
          <a:graphicData uri="http://schemas.openxmlformats.org/drawingml/2006/table">
            <a:tbl>
              <a:tblPr firstRow="1" bandRow="1">
                <a:tableStyleId>{5C22544A-7EE6-4342-B048-85BDC9FD1C3A}</a:tableStyleId>
              </a:tblPr>
              <a:tblGrid>
                <a:gridCol w="1743088"/>
                <a:gridCol w="1743088"/>
                <a:gridCol w="1743088"/>
                <a:gridCol w="1743088"/>
                <a:gridCol w="1743088"/>
              </a:tblGrid>
              <a:tr h="500064">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i="1" u="none" dirty="0" smtClean="0">
                          <a:solidFill>
                            <a:srgbClr val="FFFF00"/>
                          </a:solidFill>
                          <a:latin typeface="Calibri" panose="020F0502020204030204" pitchFamily="34" charset="0"/>
                          <a:cs typeface="Calibri" panose="020F0502020204030204" pitchFamily="34" charset="0"/>
                        </a:rPr>
                        <a:t>INTERVENCIONES INDIVIDUALES ALUMNOS 2015</a:t>
                      </a:r>
                      <a:endParaRPr lang="es-CL" sz="2400" u="none" dirty="0" smtClean="0">
                        <a:solidFill>
                          <a:srgbClr val="FFFF00"/>
                        </a:solidFill>
                      </a:endParaRPr>
                    </a:p>
                    <a:p>
                      <a:endParaRPr lang="es-CL" dirty="0"/>
                    </a:p>
                  </a:txBody>
                  <a:tcPr/>
                </a:tc>
                <a:tc hMerge="1">
                  <a:txBody>
                    <a:bodyPr/>
                    <a:lstStyle/>
                    <a:p>
                      <a:endParaRPr lang="es-CL"/>
                    </a:p>
                  </a:txBody>
                  <a:tcPr/>
                </a:tc>
                <a:tc hMerge="1">
                  <a:txBody>
                    <a:bodyPr/>
                    <a:lstStyle/>
                    <a:p>
                      <a:endParaRPr lang="es-CL"/>
                    </a:p>
                  </a:txBody>
                  <a:tcPr/>
                </a:tc>
                <a:tc hMerge="1">
                  <a:txBody>
                    <a:bodyPr/>
                    <a:lstStyle/>
                    <a:p>
                      <a:endParaRPr lang="es-CL" dirty="0"/>
                    </a:p>
                  </a:txBody>
                  <a:tcPr/>
                </a:tc>
                <a:tc hMerge="1">
                  <a:txBody>
                    <a:bodyPr/>
                    <a:lstStyle/>
                    <a:p>
                      <a:endParaRPr lang="es-CL" dirty="0"/>
                    </a:p>
                  </a:txBody>
                  <a:tcPr/>
                </a:tc>
              </a:tr>
              <a:tr h="797724">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atendidos 2015</a:t>
                      </a:r>
                      <a:endParaRPr lang="es-CL" sz="1800" b="1"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repitencia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egresados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retirados durante el año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proceso de continuidad, intervención y seguimiento 2016.</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r>
              <a:tr h="797724">
                <a:tc>
                  <a:txBody>
                    <a:bodyPr/>
                    <a:lstStyle/>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solidFill>
                            <a:schemeClr val="bg1"/>
                          </a:solidFill>
                          <a:latin typeface="Calibri" panose="020F0502020204030204" pitchFamily="34" charset="0"/>
                          <a:ea typeface="Calibri"/>
                          <a:cs typeface="Calibri" panose="020F0502020204030204" pitchFamily="34" charset="0"/>
                        </a:rPr>
                        <a:t>130 </a:t>
                      </a:r>
                      <a:r>
                        <a:rPr lang="es-CL" sz="1800" b="1" dirty="0">
                          <a:solidFill>
                            <a:schemeClr val="bg1"/>
                          </a:solidFill>
                          <a:latin typeface="Calibri" panose="020F0502020204030204" pitchFamily="34" charset="0"/>
                          <a:ea typeface="Calibri"/>
                          <a:cs typeface="Calibri" panose="020F0502020204030204" pitchFamily="34" charset="0"/>
                        </a:rPr>
                        <a:t>alumnos/as</a:t>
                      </a:r>
                      <a:r>
                        <a:rPr lang="es-CL" sz="1800" b="1" dirty="0" smtClean="0">
                          <a:solidFill>
                            <a:schemeClr val="bg1"/>
                          </a:solidFill>
                          <a:latin typeface="Calibri" panose="020F0502020204030204" pitchFamily="34" charset="0"/>
                          <a:ea typeface="Calibri"/>
                          <a:cs typeface="Calibri" panose="020F0502020204030204" pitchFamily="34" charset="0"/>
                        </a:rPr>
                        <a:t>.</a:t>
                      </a: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4 alumnos/as</a:t>
                      </a: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123 alumnos/as</a:t>
                      </a:r>
                      <a:endParaRPr lang="es-CL" sz="1800" b="1" dirty="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5 alumnos/as</a:t>
                      </a:r>
                    </a:p>
                  </a:txBody>
                  <a:tcPr marL="68580" marR="68580" marT="0" marB="0"/>
                </a:tc>
                <a:tc>
                  <a:txBody>
                    <a:bodyPr/>
                    <a:lstStyle/>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60 </a:t>
                      </a:r>
                      <a:r>
                        <a:rPr lang="es-CL" sz="1800" b="1" dirty="0">
                          <a:latin typeface="Calibri" panose="020F0502020204030204" pitchFamily="34" charset="0"/>
                          <a:ea typeface="Calibri"/>
                          <a:cs typeface="Calibri" panose="020F0502020204030204" pitchFamily="34" charset="0"/>
                        </a:rPr>
                        <a:t>alumnos con situación de condicionalidad</a:t>
                      </a:r>
                    </a:p>
                  </a:txBody>
                  <a:tcPr marL="68580" marR="68580" marT="0" marB="0" anchor="ctr"/>
                </a:tc>
              </a:tr>
              <a:tr h="797724">
                <a:tc>
                  <a:txBody>
                    <a:bodyPr/>
                    <a:lstStyle/>
                    <a:p>
                      <a:pPr algn="ctr"/>
                      <a:r>
                        <a:rPr lang="es-CL" sz="1800" b="1" dirty="0" smtClean="0">
                          <a:latin typeface="Calibri" panose="020F0502020204030204" pitchFamily="34" charset="0"/>
                          <a:cs typeface="Calibri" panose="020F0502020204030204" pitchFamily="34" charset="0"/>
                        </a:rPr>
                        <a:t>7 % de la población total de</a:t>
                      </a:r>
                      <a:r>
                        <a:rPr lang="es-CL" sz="1800" b="1" baseline="0" dirty="0" smtClean="0">
                          <a:latin typeface="Calibri" panose="020F0502020204030204" pitchFamily="34" charset="0"/>
                          <a:cs typeface="Calibri" panose="020F0502020204030204" pitchFamily="34" charset="0"/>
                        </a:rPr>
                        <a:t> INSUCO</a:t>
                      </a:r>
                      <a:endParaRPr lang="es-CL" sz="1800" b="1" dirty="0">
                        <a:latin typeface="Calibri" panose="020F0502020204030204" pitchFamily="34" charset="0"/>
                        <a:cs typeface="Calibri" panose="020F0502020204030204" pitchFamily="34" charset="0"/>
                      </a:endParaRPr>
                    </a:p>
                  </a:txBody>
                  <a:tcPr/>
                </a:tc>
                <a:tc>
                  <a:txBody>
                    <a:bodyPr/>
                    <a:lstStyle/>
                    <a:p>
                      <a:pPr algn="ctr"/>
                      <a:r>
                        <a:rPr lang="es-CL" sz="1800" b="1" dirty="0" smtClean="0">
                          <a:latin typeface="Calibri" panose="020F0502020204030204" pitchFamily="34" charset="0"/>
                          <a:cs typeface="Calibri" panose="020F0502020204030204" pitchFamily="34" charset="0"/>
                        </a:rPr>
                        <a:t>3</a:t>
                      </a:r>
                      <a:r>
                        <a:rPr lang="es-CL" sz="1800" b="1" baseline="0" dirty="0" smtClean="0">
                          <a:latin typeface="Calibri" panose="020F0502020204030204" pitchFamily="34" charset="0"/>
                          <a:cs typeface="Calibri" panose="020F0502020204030204" pitchFamily="34" charset="0"/>
                        </a:rPr>
                        <a:t> </a:t>
                      </a:r>
                      <a:r>
                        <a:rPr lang="es-CL" sz="1800" b="1" dirty="0" smtClean="0">
                          <a:latin typeface="Calibri" panose="020F0502020204030204" pitchFamily="34" charset="0"/>
                          <a:cs typeface="Calibri" panose="020F0502020204030204" pitchFamily="34" charset="0"/>
                        </a:rPr>
                        <a:t>%</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94,6 %</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3,8%</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3,3%</a:t>
                      </a:r>
                      <a:endParaRPr lang="es-CL" sz="1800" b="1" dirty="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358245" cy="6381836"/>
        </p:xfrm>
        <a:graphic>
          <a:graphicData uri="http://schemas.openxmlformats.org/drawingml/2006/table">
            <a:tbl>
              <a:tblPr firstRow="1" bandRow="1">
                <a:tableStyleId>{5C22544A-7EE6-4342-B048-85BDC9FD1C3A}</a:tableStyleId>
              </a:tblPr>
              <a:tblGrid>
                <a:gridCol w="1142707"/>
                <a:gridCol w="5429588"/>
                <a:gridCol w="1785950"/>
              </a:tblGrid>
              <a:tr h="803996">
                <a:tc gridSpan="3">
                  <a:txBody>
                    <a:bodyPr/>
                    <a:lstStyle/>
                    <a:p>
                      <a:pPr algn="ctr">
                        <a:lnSpc>
                          <a:spcPct val="115000"/>
                        </a:lnSpc>
                        <a:spcAft>
                          <a:spcPts val="0"/>
                        </a:spcAft>
                      </a:pPr>
                      <a:r>
                        <a:rPr lang="es-CL" sz="2800" b="1" i="1" dirty="0" smtClean="0">
                          <a:solidFill>
                            <a:srgbClr val="FFFF00"/>
                          </a:solidFill>
                          <a:latin typeface="+mn-lt"/>
                          <a:ea typeface="Calibri"/>
                          <a:cs typeface="Times New Roman"/>
                        </a:rPr>
                        <a:t>MOTIVOS PRINCIPALES DE DERIVACIÓN</a:t>
                      </a:r>
                      <a:endParaRPr lang="es-CL" sz="2800" i="1" dirty="0">
                        <a:solidFill>
                          <a:srgbClr val="FFFF00"/>
                        </a:solidFill>
                        <a:latin typeface="+mn-lt"/>
                        <a:ea typeface="Calibri"/>
                        <a:cs typeface="Times New Roman"/>
                      </a:endParaRPr>
                    </a:p>
                  </a:txBody>
                  <a:tcPr/>
                </a:tc>
                <a:tc hMerge="1">
                  <a:txBody>
                    <a:bodyPr/>
                    <a:lstStyle/>
                    <a:p>
                      <a:endParaRPr lang="es-CL" dirty="0"/>
                    </a:p>
                  </a:txBody>
                  <a:tcPr/>
                </a:tc>
                <a:tc hMerge="1">
                  <a:txBody>
                    <a:bodyPr/>
                    <a:lstStyle/>
                    <a:p>
                      <a:endParaRPr lang="es-CL" dirty="0"/>
                    </a:p>
                  </a:txBody>
                  <a:tcPr/>
                </a:tc>
              </a:tr>
              <a:tr h="798361">
                <a:tc>
                  <a:txBody>
                    <a:bodyPr/>
                    <a:lstStyle/>
                    <a:p>
                      <a:pPr algn="ctr"/>
                      <a:endParaRPr lang="es-CL" sz="2400" b="1" dirty="0" smtClean="0"/>
                    </a:p>
                    <a:p>
                      <a:pPr algn="ctr"/>
                      <a:r>
                        <a:rPr lang="es-CL" sz="2400" b="1" dirty="0" smtClean="0"/>
                        <a:t>1</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Conductas Disruptivas o indisciplina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57,6%</a:t>
                      </a:r>
                      <a:endParaRPr lang="es-CL" sz="2400" b="1" dirty="0"/>
                    </a:p>
                  </a:txBody>
                  <a:tcPr/>
                </a:tc>
              </a:tr>
              <a:tr h="1153188">
                <a:tc>
                  <a:txBody>
                    <a:bodyPr/>
                    <a:lstStyle/>
                    <a:p>
                      <a:pPr algn="ctr"/>
                      <a:endParaRPr lang="es-CL" sz="2400" b="1" dirty="0" smtClean="0"/>
                    </a:p>
                    <a:p>
                      <a:pPr algn="ctr"/>
                      <a:r>
                        <a:rPr lang="es-CL" sz="2400" b="1" dirty="0" smtClean="0"/>
                        <a:t>2</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Desmotivación Escolar</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8,6%</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3</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Problemáticas familiares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7,</a:t>
                      </a:r>
                      <a:r>
                        <a:rPr kumimoji="0" lang="es-CL" sz="2400" b="1" kern="1200" baseline="0" dirty="0" smtClean="0">
                          <a:solidFill>
                            <a:schemeClr val="dk1"/>
                          </a:solidFill>
                          <a:latin typeface="+mn-lt"/>
                          <a:ea typeface="+mn-ea"/>
                          <a:cs typeface="+mn-cs"/>
                        </a:rPr>
                        <a:t>6 </a:t>
                      </a:r>
                      <a:r>
                        <a:rPr kumimoji="0" lang="es-CL" sz="2400" b="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4</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Sintomatología Ansioso-</a:t>
                      </a:r>
                      <a:r>
                        <a:rPr kumimoji="0" lang="es-CL" sz="2400" b="1" kern="1200" baseline="0" dirty="0" smtClean="0">
                          <a:solidFill>
                            <a:schemeClr val="dk1"/>
                          </a:solidFill>
                          <a:latin typeface="+mn-lt"/>
                          <a:ea typeface="+mn-ea"/>
                          <a:cs typeface="+mn-cs"/>
                        </a:rPr>
                        <a:t> D</a:t>
                      </a:r>
                      <a:r>
                        <a:rPr kumimoji="0" lang="es-CL" sz="2400" b="1" kern="1200" dirty="0" smtClean="0">
                          <a:solidFill>
                            <a:schemeClr val="dk1"/>
                          </a:solidFill>
                          <a:latin typeface="+mn-lt"/>
                          <a:ea typeface="+mn-ea"/>
                          <a:cs typeface="+mn-cs"/>
                        </a:rPr>
                        <a:t>epresiva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6,1 %</a:t>
                      </a:r>
                    </a:p>
                    <a:p>
                      <a:endParaRPr lang="es-CL" sz="2400" b="1" dirty="0" smtClean="0"/>
                    </a:p>
                  </a:txBody>
                  <a:tcPr/>
                </a:tc>
              </a:tr>
              <a:tr h="1153188">
                <a:tc>
                  <a:txBody>
                    <a:bodyPr/>
                    <a:lstStyle/>
                    <a:p>
                      <a:pPr algn="ctr"/>
                      <a:endParaRPr lang="es-CL" sz="2400" b="1" dirty="0" smtClean="0"/>
                    </a:p>
                    <a:p>
                      <a:pPr algn="ctr"/>
                      <a:r>
                        <a:rPr lang="es-CL" sz="2400" b="1" dirty="0" smtClean="0"/>
                        <a:t>5</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Otros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20,1%</a:t>
                      </a:r>
                      <a:endParaRPr lang="es-CL" sz="2400" b="1" dirty="0" smtClean="0"/>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65" y="214291"/>
          <a:ext cx="8429715" cy="6018589"/>
        </p:xfrm>
        <a:graphic>
          <a:graphicData uri="http://schemas.openxmlformats.org/drawingml/2006/table">
            <a:tbl>
              <a:tblPr firstRow="1" bandRow="1">
                <a:tableStyleId>{5C22544A-7EE6-4342-B048-85BDC9FD1C3A}</a:tableStyleId>
              </a:tblPr>
              <a:tblGrid>
                <a:gridCol w="483703"/>
                <a:gridCol w="6702314"/>
                <a:gridCol w="1243698"/>
              </a:tblGrid>
              <a:tr h="492210">
                <a:tc gridSpan="3">
                  <a:txBody>
                    <a:bodyPr/>
                    <a:lstStyle/>
                    <a:p>
                      <a:pPr algn="ctr"/>
                      <a:r>
                        <a:rPr lang="es-CL" sz="2800" i="1" dirty="0" smtClean="0">
                          <a:solidFill>
                            <a:srgbClr val="FFFF00"/>
                          </a:solidFill>
                        </a:rPr>
                        <a:t>INDICADORES DE LOGRO</a:t>
                      </a:r>
                      <a:endParaRPr lang="es-CL" sz="2800" i="1" dirty="0">
                        <a:solidFill>
                          <a:srgbClr val="FFFF00"/>
                        </a:solidFill>
                      </a:endParaRPr>
                    </a:p>
                  </a:txBody>
                  <a:tcPr/>
                </a:tc>
                <a:tc hMerge="1">
                  <a:txBody>
                    <a:bodyPr/>
                    <a:lstStyle/>
                    <a:p>
                      <a:pPr algn="ctr"/>
                      <a:endParaRPr lang="es-CL" sz="1800" i="1" dirty="0">
                        <a:solidFill>
                          <a:srgbClr val="FFFF00"/>
                        </a:solidFill>
                      </a:endParaRPr>
                    </a:p>
                  </a:txBody>
                  <a:tcPr/>
                </a:tc>
                <a:tc hMerge="1">
                  <a:txBody>
                    <a:bodyPr/>
                    <a:lstStyle/>
                    <a:p>
                      <a:endParaRPr lang="es-CL" dirty="0"/>
                    </a:p>
                  </a:txBody>
                  <a:tcPr/>
                </a:tc>
              </a:tr>
              <a:tr h="492210">
                <a:tc>
                  <a:txBody>
                    <a:bodyPr/>
                    <a:lstStyle/>
                    <a:p>
                      <a:r>
                        <a:rPr lang="es-CL" sz="1800" b="1" i="1" dirty="0" smtClean="0"/>
                        <a:t>1</a:t>
                      </a:r>
                      <a:endParaRPr lang="es-CL" sz="1800" b="1" i="1" dirty="0"/>
                    </a:p>
                  </a:txBody>
                  <a:tcPr/>
                </a:tc>
                <a:tc>
                  <a:txBody>
                    <a:bodyPr/>
                    <a:lstStyle/>
                    <a:p>
                      <a:r>
                        <a:rPr kumimoji="0" lang="es-ES" sz="1800" b="1" i="1" kern="1200" dirty="0" smtClean="0">
                          <a:solidFill>
                            <a:schemeClr val="dk1"/>
                          </a:solidFill>
                          <a:latin typeface="+mn-lt"/>
                          <a:ea typeface="+mn-ea"/>
                          <a:cs typeface="+mn-cs"/>
                        </a:rPr>
                        <a:t>Adherencia  </a:t>
                      </a:r>
                      <a:r>
                        <a:rPr kumimoji="0" lang="es-ES" sz="1800" b="1" i="1" kern="1200" baseline="0" dirty="0" smtClean="0">
                          <a:solidFill>
                            <a:schemeClr val="dk1"/>
                          </a:solidFill>
                          <a:latin typeface="+mn-lt"/>
                          <a:ea typeface="+mn-ea"/>
                          <a:cs typeface="+mn-cs"/>
                        </a:rPr>
                        <a:t>de alumnos </a:t>
                      </a:r>
                      <a:r>
                        <a:rPr kumimoji="0" lang="es-ES" sz="1800" b="1" i="1" kern="1200" dirty="0" smtClean="0">
                          <a:solidFill>
                            <a:schemeClr val="dk1"/>
                          </a:solidFill>
                          <a:latin typeface="+mn-lt"/>
                          <a:ea typeface="+mn-ea"/>
                          <a:cs typeface="+mn-cs"/>
                        </a:rPr>
                        <a:t>a la intervención </a:t>
                      </a:r>
                      <a:r>
                        <a:rPr kumimoji="0" lang="es-ES" sz="1800" b="1" i="1" kern="1200" baseline="0" dirty="0" smtClean="0">
                          <a:solidFill>
                            <a:schemeClr val="dk1"/>
                          </a:solidFill>
                          <a:latin typeface="+mn-lt"/>
                          <a:ea typeface="+mn-ea"/>
                          <a:cs typeface="+mn-cs"/>
                        </a:rPr>
                        <a:t>.</a:t>
                      </a:r>
                      <a:endParaRPr lang="es-CL" sz="1800" b="1" i="1" dirty="0"/>
                    </a:p>
                  </a:txBody>
                  <a:tcPr/>
                </a:tc>
                <a:tc>
                  <a:txBody>
                    <a:bodyPr/>
                    <a:lstStyle/>
                    <a:p>
                      <a:r>
                        <a:rPr kumimoji="0" lang="es-ES" sz="1800" b="1" i="0" kern="1200" baseline="0" dirty="0" smtClean="0">
                          <a:solidFill>
                            <a:schemeClr val="dk1"/>
                          </a:solidFill>
                          <a:latin typeface="+mn-lt"/>
                          <a:ea typeface="+mn-ea"/>
                          <a:cs typeface="+mn-cs"/>
                        </a:rPr>
                        <a:t>   100%</a:t>
                      </a:r>
                      <a:endParaRPr lang="es-CL" sz="1800" dirty="0"/>
                    </a:p>
                  </a:txBody>
                  <a:tcPr/>
                </a:tc>
              </a:tr>
              <a:tr h="725097">
                <a:tc>
                  <a:txBody>
                    <a:bodyPr/>
                    <a:lstStyle/>
                    <a:p>
                      <a:r>
                        <a:rPr lang="es-CL" sz="1800" b="1" i="1" dirty="0" smtClean="0"/>
                        <a:t>2</a:t>
                      </a:r>
                      <a:endParaRPr lang="es-CL" sz="1800" b="1" i="1" dirty="0"/>
                    </a:p>
                  </a:txBody>
                  <a:tcPr/>
                </a:tc>
                <a:tc>
                  <a:txBody>
                    <a:bodyPr/>
                    <a:lstStyle/>
                    <a:p>
                      <a:r>
                        <a:rPr kumimoji="0" lang="es-ES" sz="1800" b="1" i="1" kern="1200" dirty="0" smtClean="0">
                          <a:solidFill>
                            <a:schemeClr val="dk1"/>
                          </a:solidFill>
                          <a:latin typeface="+mn-lt"/>
                          <a:ea typeface="+mn-ea"/>
                          <a:cs typeface="+mn-cs"/>
                        </a:rPr>
                        <a:t>Mantención en el sistema escolar</a:t>
                      </a:r>
                      <a:r>
                        <a:rPr kumimoji="0" lang="es-ES" sz="1800" b="1" i="1" kern="1200" baseline="0" dirty="0" smtClean="0">
                          <a:solidFill>
                            <a:schemeClr val="dk1"/>
                          </a:solidFill>
                          <a:latin typeface="+mn-lt"/>
                          <a:ea typeface="+mn-ea"/>
                          <a:cs typeface="+mn-cs"/>
                        </a:rPr>
                        <a:t> de 123 alumnos.  </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0" kern="1200" baseline="0" dirty="0" smtClean="0">
                          <a:solidFill>
                            <a:schemeClr val="dk1"/>
                          </a:solidFill>
                          <a:latin typeface="+mn-lt"/>
                          <a:ea typeface="+mn-ea"/>
                          <a:cs typeface="+mn-cs"/>
                        </a:rPr>
                        <a:t>     94,6 %</a:t>
                      </a:r>
                      <a:endParaRPr lang="es-CL" sz="1800" dirty="0" smtClean="0"/>
                    </a:p>
                    <a:p>
                      <a:endParaRPr lang="es-CL" sz="1800" dirty="0"/>
                    </a:p>
                  </a:txBody>
                  <a:tcPr/>
                </a:tc>
              </a:tr>
              <a:tr h="897560">
                <a:tc>
                  <a:txBody>
                    <a:bodyPr/>
                    <a:lstStyle/>
                    <a:p>
                      <a:r>
                        <a:rPr lang="es-CL" sz="1800" b="1" i="1" dirty="0" smtClean="0"/>
                        <a:t>3</a:t>
                      </a:r>
                      <a:endParaRPr lang="es-CL" sz="1800" b="1" i="1" dirty="0"/>
                    </a:p>
                  </a:txBody>
                  <a:tcPr/>
                </a:tc>
                <a:tc>
                  <a:txBody>
                    <a:bodyPr/>
                    <a:lstStyle/>
                    <a:p>
                      <a:r>
                        <a:rPr kumimoji="0" lang="es-ES" sz="1800" b="1" i="1" kern="1200" dirty="0" smtClean="0">
                          <a:solidFill>
                            <a:schemeClr val="dk1"/>
                          </a:solidFill>
                          <a:latin typeface="+mn-lt"/>
                          <a:ea typeface="+mn-ea"/>
                          <a:cs typeface="+mn-cs"/>
                        </a:rPr>
                        <a:t>Disminución de anotaciones negativas en aquellos casos que tenían          condicionalidad.</a:t>
                      </a:r>
                      <a:r>
                        <a:rPr kumimoji="0" lang="es-ES" sz="1800" b="1" i="1" kern="1200" baseline="0" dirty="0" smtClean="0">
                          <a:solidFill>
                            <a:schemeClr val="dk1"/>
                          </a:solidFill>
                          <a:latin typeface="+mn-lt"/>
                          <a:ea typeface="+mn-ea"/>
                          <a:cs typeface="+mn-cs"/>
                        </a:rPr>
                        <a:t> </a:t>
                      </a:r>
                      <a:endParaRPr lang="es-CL" sz="1800" b="1" i="1" dirty="0"/>
                    </a:p>
                  </a:txBody>
                  <a:tcPr/>
                </a:tc>
                <a:tc>
                  <a:txBody>
                    <a:bodyPr/>
                    <a:lstStyle/>
                    <a:p>
                      <a:r>
                        <a:rPr kumimoji="0" lang="es-ES" sz="1800" b="1" kern="1200" baseline="0" dirty="0" smtClean="0">
                          <a:solidFill>
                            <a:schemeClr val="dk1"/>
                          </a:solidFill>
                          <a:latin typeface="+mn-lt"/>
                          <a:ea typeface="+mn-ea"/>
                          <a:cs typeface="+mn-cs"/>
                        </a:rPr>
                        <a:t>     53%</a:t>
                      </a:r>
                      <a:endParaRPr lang="es-CL" sz="1800" dirty="0"/>
                    </a:p>
                  </a:txBody>
                  <a:tcPr/>
                </a:tc>
              </a:tr>
              <a:tr h="83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sintomatología de aquellos cuadros depresivos o ansiosos</a:t>
                      </a:r>
                      <a:r>
                        <a:rPr kumimoji="0" lang="es-ES" sz="1800" b="1" i="1" kern="1200" baseline="0" dirty="0" smtClean="0">
                          <a:solidFill>
                            <a:schemeClr val="dk1"/>
                          </a:solidFill>
                          <a:latin typeface="+mn-lt"/>
                          <a:ea typeface="+mn-ea"/>
                          <a:cs typeface="+mn-cs"/>
                        </a:rPr>
                        <a:t>.</a:t>
                      </a:r>
                    </a:p>
                  </a:txBody>
                  <a:tcPr/>
                </a:tc>
                <a:tc>
                  <a:txBody>
                    <a:bodyPr/>
                    <a:lstStyle/>
                    <a:p>
                      <a:r>
                        <a:rPr kumimoji="0" lang="es-ES" sz="1800" b="1" kern="1200" baseline="0" dirty="0" smtClean="0">
                          <a:solidFill>
                            <a:schemeClr val="dk1"/>
                          </a:solidFill>
                          <a:latin typeface="+mn-lt"/>
                          <a:ea typeface="+mn-ea"/>
                          <a:cs typeface="+mn-cs"/>
                        </a:rPr>
                        <a:t>     80 %</a:t>
                      </a:r>
                      <a:endParaRPr lang="es-CL" sz="1800" dirty="0"/>
                    </a:p>
                  </a:txBody>
                  <a:tcPr/>
                </a:tc>
              </a:tr>
              <a:tr h="89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i="1" dirty="0" smtClean="0"/>
                        <a:t>5</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desequilibrio </a:t>
                      </a:r>
                      <a:r>
                        <a:rPr kumimoji="0" lang="es-ES" sz="1800" b="1" i="1" kern="1200" dirty="0" err="1" smtClean="0">
                          <a:solidFill>
                            <a:schemeClr val="dk1"/>
                          </a:solidFill>
                          <a:latin typeface="+mn-lt"/>
                          <a:ea typeface="+mn-ea"/>
                          <a:cs typeface="+mn-cs"/>
                        </a:rPr>
                        <a:t>desadaptativo</a:t>
                      </a:r>
                      <a:r>
                        <a:rPr kumimoji="0" lang="es-ES" sz="1800" b="1" i="1" kern="1200" dirty="0" smtClean="0">
                          <a:solidFill>
                            <a:schemeClr val="dk1"/>
                          </a:solidFill>
                          <a:latin typeface="+mn-lt"/>
                          <a:ea typeface="+mn-ea"/>
                          <a:cs typeface="+mn-cs"/>
                        </a:rPr>
                        <a:t> al entorno</a:t>
                      </a:r>
                      <a:r>
                        <a:rPr kumimoji="0" lang="es-ES" sz="1800" b="1" i="1" kern="1200" baseline="0" dirty="0" smtClean="0">
                          <a:solidFill>
                            <a:schemeClr val="dk1"/>
                          </a:solidFill>
                          <a:latin typeface="+mn-lt"/>
                          <a:ea typeface="+mn-ea"/>
                          <a:cs typeface="+mn-cs"/>
                        </a:rPr>
                        <a:t> escolar.</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80%</a:t>
                      </a:r>
                      <a:r>
                        <a:rPr kumimoji="0" lang="es-ES" sz="1800" b="1" kern="1200" dirty="0" smtClean="0">
                          <a:solidFill>
                            <a:schemeClr val="dk1"/>
                          </a:solidFill>
                          <a:latin typeface="+mn-lt"/>
                          <a:ea typeface="+mn-ea"/>
                          <a:cs typeface="+mn-cs"/>
                        </a:rPr>
                        <a:t>.</a:t>
                      </a:r>
                    </a:p>
                    <a:p>
                      <a:endParaRPr lang="es-CL" sz="1800" dirty="0"/>
                    </a:p>
                  </a:txBody>
                  <a:tcPr/>
                </a:tc>
              </a:tr>
              <a:tr h="754917">
                <a:tc>
                  <a:txBody>
                    <a:bodyPr/>
                    <a:lstStyle/>
                    <a:p>
                      <a:r>
                        <a:rPr lang="es-CL" sz="1800" b="1" i="1" dirty="0" smtClean="0"/>
                        <a:t>6</a:t>
                      </a:r>
                      <a:endParaRPr lang="es-CL" sz="1800" b="1" i="1" dirty="0"/>
                    </a:p>
                  </a:txBody>
                  <a:tcPr/>
                </a:tc>
                <a:tc>
                  <a:txBody>
                    <a:bodyPr/>
                    <a:lstStyle/>
                    <a:p>
                      <a:r>
                        <a:rPr kumimoji="0" lang="es-ES" sz="1800" b="1" i="1" kern="1200" dirty="0" smtClean="0">
                          <a:solidFill>
                            <a:schemeClr val="dk1"/>
                          </a:solidFill>
                          <a:latin typeface="+mn-lt"/>
                          <a:ea typeface="+mn-ea"/>
                          <a:cs typeface="+mn-cs"/>
                        </a:rPr>
                        <a:t>Se logró mejorar su salud mental y bienestar en general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n-lt"/>
                          <a:ea typeface="+mn-ea"/>
                          <a:cs typeface="+mn-cs"/>
                        </a:rPr>
                        <a:t>      90 %  </a:t>
                      </a:r>
                      <a:endParaRPr lang="es-CL" sz="1800" dirty="0" smtClean="0"/>
                    </a:p>
                    <a:p>
                      <a:endParaRPr lang="es-CL" sz="1800" dirty="0"/>
                    </a:p>
                  </a:txBody>
                  <a:tcPr/>
                </a:tc>
              </a:tr>
              <a:tr h="897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smtClean="0"/>
                        <a:t>7</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Alumnos aprenden a controlar sus problemáticas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95%.</a:t>
                      </a:r>
                      <a:endParaRPr lang="es-CL" sz="1800" dirty="0" smtClean="0">
                        <a:latin typeface="+mn-lt"/>
                        <a:ea typeface="Calibri"/>
                        <a:cs typeface="Times New Roman"/>
                      </a:endParaRPr>
                    </a:p>
                    <a:p>
                      <a:endParaRPr lang="es-CL" sz="1800" dirty="0" smtClean="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1"/>
          <a:ext cx="8572560" cy="6270251"/>
        </p:xfrm>
        <a:graphic>
          <a:graphicData uri="http://schemas.openxmlformats.org/drawingml/2006/table">
            <a:tbl>
              <a:tblPr firstRow="1" bandRow="1">
                <a:tableStyleId>{5C22544A-7EE6-4342-B048-85BDC9FD1C3A}</a:tableStyleId>
              </a:tblPr>
              <a:tblGrid>
                <a:gridCol w="3357586"/>
                <a:gridCol w="5214974"/>
              </a:tblGrid>
              <a:tr h="1000131">
                <a:tc gridSpan="2">
                  <a:txBody>
                    <a:bodyPr/>
                    <a:lstStyle/>
                    <a:p>
                      <a:pPr algn="ctr"/>
                      <a:r>
                        <a:rPr lang="es-CL" sz="2800" i="1" u="none" dirty="0" smtClean="0">
                          <a:solidFill>
                            <a:srgbClr val="FFFF00"/>
                          </a:solidFill>
                          <a:latin typeface="Calibri" panose="020F0502020204030204" pitchFamily="34" charset="0"/>
                          <a:cs typeface="Calibri" panose="020F0502020204030204" pitchFamily="34" charset="0"/>
                        </a:rPr>
                        <a:t>ACCIONES ÁREA DE CONVIVENCIA ESCOLAR 2015</a:t>
                      </a:r>
                      <a:endParaRPr lang="es-CL" sz="2800" u="none" dirty="0">
                        <a:solidFill>
                          <a:srgbClr val="FFFF00"/>
                        </a:solidFill>
                      </a:endParaRPr>
                    </a:p>
                  </a:txBody>
                  <a:tcPr/>
                </a:tc>
                <a:tc hMerge="1">
                  <a:txBody>
                    <a:bodyPr/>
                    <a:lstStyle/>
                    <a:p>
                      <a:endParaRPr lang="es-CL" dirty="0"/>
                    </a:p>
                  </a:txBody>
                  <a:tcPr/>
                </a:tc>
              </a:tr>
              <a:tr h="570203">
                <a:tc>
                  <a:txBody>
                    <a:bodyPr/>
                    <a:lstStyle/>
                    <a:p>
                      <a:pPr algn="ctr"/>
                      <a:r>
                        <a:rPr lang="es-CL" sz="2400" b="1" i="1" dirty="0" smtClean="0">
                          <a:latin typeface="Calibri" panose="020F0502020204030204" pitchFamily="34" charset="0"/>
                          <a:cs typeface="Calibri" panose="020F0502020204030204" pitchFamily="34" charset="0"/>
                        </a:rPr>
                        <a:t>ACCIONES </a:t>
                      </a:r>
                      <a:endParaRPr lang="es-CL" sz="2400" b="1" i="1" dirty="0">
                        <a:latin typeface="Calibri" panose="020F0502020204030204" pitchFamily="34" charset="0"/>
                        <a:cs typeface="Calibri" panose="020F0502020204030204" pitchFamily="34" charset="0"/>
                      </a:endParaRPr>
                    </a:p>
                  </a:txBody>
                  <a:tcPr anchor="ctr"/>
                </a:tc>
                <a:tc>
                  <a:txBody>
                    <a:bodyPr/>
                    <a:lstStyle/>
                    <a:p>
                      <a:pPr algn="ctr"/>
                      <a:r>
                        <a:rPr lang="es-CL" sz="2400" b="1" i="1" dirty="0" smtClean="0">
                          <a:latin typeface="Calibri" panose="020F0502020204030204" pitchFamily="34" charset="0"/>
                          <a:cs typeface="Calibri" panose="020F0502020204030204" pitchFamily="34" charset="0"/>
                        </a:rPr>
                        <a:t>INDICADORES DE LOGRO</a:t>
                      </a:r>
                      <a:endParaRPr lang="es-CL" sz="2400" b="1" i="1" dirty="0">
                        <a:latin typeface="Calibri" panose="020F0502020204030204" pitchFamily="34" charset="0"/>
                        <a:cs typeface="Calibri" panose="020F0502020204030204" pitchFamily="34" charset="0"/>
                      </a:endParaRPr>
                    </a:p>
                  </a:txBody>
                  <a:tcPr anchor="ctr"/>
                </a:tc>
              </a:tr>
              <a:tr h="4699917">
                <a:tc>
                  <a:txBody>
                    <a:bodyPr/>
                    <a:lstStyle/>
                    <a:p>
                      <a:pPr algn="ctr"/>
                      <a:endParaRPr lang="es-CL" sz="2400" b="1" i="1" dirty="0" smtClean="0">
                        <a:latin typeface="Calibri" panose="020F0502020204030204" pitchFamily="34" charset="0"/>
                        <a:cs typeface="Calibri" panose="020F0502020204030204" pitchFamily="34" charset="0"/>
                      </a:endParaRPr>
                    </a:p>
                    <a:p>
                      <a:pPr algn="ctr"/>
                      <a:endParaRPr lang="es-CL" sz="2400" b="1" i="1" dirty="0" smtClean="0">
                        <a:latin typeface="Calibri" panose="020F0502020204030204" pitchFamily="34" charset="0"/>
                        <a:cs typeface="Calibri" panose="020F0502020204030204" pitchFamily="34" charset="0"/>
                      </a:endParaRPr>
                    </a:p>
                    <a:p>
                      <a:pPr algn="ctr"/>
                      <a:r>
                        <a:rPr lang="es-CL" sz="2400" b="1" i="1" dirty="0" smtClean="0">
                          <a:latin typeface="Calibri" panose="020F0502020204030204" pitchFamily="34" charset="0"/>
                          <a:cs typeface="Calibri" panose="020F0502020204030204" pitchFamily="34" charset="0"/>
                        </a:rPr>
                        <a:t>TALLERES</a:t>
                      </a:r>
                      <a:r>
                        <a:rPr lang="es-CL" sz="2400" b="1" i="1" baseline="0" dirty="0" smtClean="0">
                          <a:latin typeface="Calibri" panose="020F0502020204030204" pitchFamily="34" charset="0"/>
                          <a:cs typeface="Calibri" panose="020F0502020204030204" pitchFamily="34" charset="0"/>
                        </a:rPr>
                        <a:t> PARA PADRES</a:t>
                      </a:r>
                    </a:p>
                    <a:p>
                      <a:pPr algn="ctr"/>
                      <a:r>
                        <a:rPr lang="es-CL" sz="2400" i="1" baseline="0" dirty="0" smtClean="0">
                          <a:latin typeface="Calibri" panose="020F0502020204030204" pitchFamily="34" charset="0"/>
                          <a:cs typeface="Calibri" panose="020F0502020204030204" pitchFamily="34" charset="0"/>
                        </a:rPr>
                        <a:t>(Vinculación familia Escuela, Talleres motivacionales, normas y límites, prevención de </a:t>
                      </a:r>
                      <a:r>
                        <a:rPr lang="es-CL" sz="2400" i="1" baseline="0" dirty="0" err="1" smtClean="0">
                          <a:latin typeface="Calibri" panose="020F0502020204030204" pitchFamily="34" charset="0"/>
                          <a:cs typeface="Calibri" panose="020F0502020204030204" pitchFamily="34" charset="0"/>
                        </a:rPr>
                        <a:t>bullying</a:t>
                      </a:r>
                      <a:r>
                        <a:rPr lang="es-CL" sz="2400" i="1" baseline="0" dirty="0" smtClean="0">
                          <a:latin typeface="Calibri" panose="020F0502020204030204" pitchFamily="34" charset="0"/>
                          <a:cs typeface="Calibri" panose="020F0502020204030204" pitchFamily="34" charset="0"/>
                        </a:rPr>
                        <a:t>, etc.)</a:t>
                      </a:r>
                      <a:endParaRPr lang="es-CL" sz="2400" i="1" dirty="0" smtClean="0">
                        <a:latin typeface="Calibri" panose="020F0502020204030204" pitchFamily="34" charset="0"/>
                        <a:cs typeface="Calibri" panose="020F0502020204030204" pitchFamily="34" charset="0"/>
                      </a:endParaRPr>
                    </a:p>
                    <a:p>
                      <a:endParaRPr lang="es-CL" dirty="0"/>
                    </a:p>
                  </a:txBody>
                  <a:tcPr/>
                </a:tc>
                <a:tc>
                  <a:txBody>
                    <a:bodyPr/>
                    <a:lstStyle/>
                    <a:p>
                      <a:pPr marL="285750" indent="-285750" algn="just">
                        <a:buFontTx/>
                        <a:buChar char="-"/>
                      </a:pPr>
                      <a:r>
                        <a:rPr lang="es-CL" sz="2000" i="1" baseline="0" dirty="0" smtClean="0">
                          <a:latin typeface="Calibri" panose="020F0502020204030204" pitchFamily="34" charset="0"/>
                          <a:cs typeface="Calibri" panose="020F0502020204030204" pitchFamily="34" charset="0"/>
                        </a:rPr>
                        <a:t>Participan en total  200 apoderados aprox.</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Se realizan 7 talleres para padres en el año 2015.</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Compromisos sobre valores y perfil </a:t>
                      </a:r>
                      <a:r>
                        <a:rPr lang="es-CL" sz="2000" i="1" baseline="0" dirty="0" err="1" smtClean="0">
                          <a:latin typeface="Calibri" panose="020F0502020204030204" pitchFamily="34" charset="0"/>
                          <a:cs typeface="Calibri" panose="020F0502020204030204" pitchFamily="34" charset="0"/>
                        </a:rPr>
                        <a:t>Insuco</a:t>
                      </a:r>
                      <a:r>
                        <a:rPr lang="es-CL" sz="2000" i="1" baseline="0" dirty="0" smtClean="0">
                          <a:latin typeface="Calibri" panose="020F0502020204030204" pitchFamily="34" charset="0"/>
                          <a:cs typeface="Calibri" panose="020F0502020204030204" pitchFamily="34" charset="0"/>
                        </a:rPr>
                        <a:t> en un 100% de los participantes.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a:t>
                      </a:r>
                      <a:r>
                        <a:rPr lang="es-CL" sz="2000" i="1" baseline="0" dirty="0" err="1" smtClean="0">
                          <a:latin typeface="Calibri" panose="020F0502020204030204" pitchFamily="34" charset="0"/>
                          <a:cs typeface="Calibri" panose="020F0502020204030204" pitchFamily="34" charset="0"/>
                        </a:rPr>
                        <a:t>Bullying</a:t>
                      </a:r>
                      <a:r>
                        <a:rPr lang="es-CL" sz="2000" i="1" baseline="0" dirty="0" smtClean="0">
                          <a:latin typeface="Calibri" panose="020F0502020204030204" pitchFamily="34" charset="0"/>
                          <a:cs typeface="Calibri" panose="020F0502020204030204" pitchFamily="34" charset="0"/>
                        </a:rPr>
                        <a:t> y violencia Escolar.</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medios tecnológicos y el buen uso de estos.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aprenden y obtienen herramientas sobre normas y límites con sus hijos.</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85728"/>
          <a:ext cx="8358246" cy="5857916"/>
        </p:xfrm>
        <a:graphic>
          <a:graphicData uri="http://schemas.openxmlformats.org/drawingml/2006/table">
            <a:tbl>
              <a:tblPr firstRow="1" bandRow="1">
                <a:tableStyleId>{5C22544A-7EE6-4342-B048-85BDC9FD1C3A}</a:tableStyleId>
              </a:tblPr>
              <a:tblGrid>
                <a:gridCol w="3429024"/>
                <a:gridCol w="4929222"/>
              </a:tblGrid>
              <a:tr h="1057378">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ACCIONES:</a:t>
                      </a:r>
                      <a:r>
                        <a:rPr lang="es-CL" sz="2400" i="1" baseline="0" dirty="0" smtClean="0">
                          <a:solidFill>
                            <a:srgbClr val="FFFF00"/>
                          </a:solidFill>
                          <a:latin typeface="Calibri" panose="020F0502020204030204" pitchFamily="34" charset="0"/>
                          <a:cs typeface="Calibri" panose="020F0502020204030204" pitchFamily="34" charset="0"/>
                        </a:rPr>
                        <a:t> </a:t>
                      </a:r>
                    </a:p>
                    <a:p>
                      <a:pPr algn="ctr"/>
                      <a:r>
                        <a:rPr lang="es-CL" sz="2400" i="1" baseline="0" dirty="0" smtClean="0">
                          <a:solidFill>
                            <a:srgbClr val="FFFF00"/>
                          </a:solidFill>
                          <a:latin typeface="Calibri" panose="020F0502020204030204" pitchFamily="34" charset="0"/>
                          <a:cs typeface="Calibri" panose="020F0502020204030204" pitchFamily="34" charset="0"/>
                        </a:rPr>
                        <a:t>TALLERES CON ALUMNOS</a:t>
                      </a:r>
                      <a:endParaRPr lang="es-CL" sz="24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INDICADORES DE LOGRO</a:t>
                      </a:r>
                      <a:endParaRPr lang="es-CL" sz="2400" i="1" dirty="0">
                        <a:solidFill>
                          <a:srgbClr val="FFFF00"/>
                        </a:solidFill>
                        <a:latin typeface="Calibri" panose="020F0502020204030204" pitchFamily="34" charset="0"/>
                        <a:cs typeface="Calibri" panose="020F0502020204030204" pitchFamily="34" charset="0"/>
                      </a:endParaRPr>
                    </a:p>
                  </a:txBody>
                  <a:tcPr anchor="ctr"/>
                </a:tc>
              </a:tr>
              <a:tr h="4800538">
                <a:tc>
                  <a:txBody>
                    <a:bodyPr/>
                    <a:lstStyle/>
                    <a:p>
                      <a:pPr algn="ctr"/>
                      <a:r>
                        <a:rPr lang="es-CL" sz="1800" b="1" i="1" dirty="0" smtClean="0">
                          <a:latin typeface="Calibri" panose="020F0502020204030204" pitchFamily="34" charset="0"/>
                          <a:cs typeface="Calibri" panose="020F0502020204030204" pitchFamily="34" charset="0"/>
                        </a:rPr>
                        <a:t>TALLER</a:t>
                      </a:r>
                      <a:r>
                        <a:rPr lang="es-CL" sz="1800" b="1" i="1" baseline="0" dirty="0" smtClean="0">
                          <a:latin typeface="Calibri" panose="020F0502020204030204" pitchFamily="34" charset="0"/>
                          <a:cs typeface="Calibri" panose="020F0502020204030204" pitchFamily="34" charset="0"/>
                        </a:rPr>
                        <a:t> DE :</a:t>
                      </a:r>
                      <a:endParaRPr lang="es-CL" sz="1800" b="1" i="1" dirty="0" smtClean="0">
                        <a:latin typeface="Calibri" panose="020F0502020204030204" pitchFamily="34" charset="0"/>
                        <a:cs typeface="Calibri" panose="020F0502020204030204" pitchFamily="34" charset="0"/>
                      </a:endParaRPr>
                    </a:p>
                    <a:p>
                      <a:pPr algn="ctr"/>
                      <a:r>
                        <a:rPr lang="es-CL" sz="1800" b="1" i="1" dirty="0" smtClean="0">
                          <a:latin typeface="Calibri" panose="020F0502020204030204" pitchFamily="34" charset="0"/>
                          <a:cs typeface="Calibri" panose="020F0502020204030204" pitchFamily="34" charset="0"/>
                        </a:rPr>
                        <a:t>RESOLUCIÓN</a:t>
                      </a:r>
                      <a:r>
                        <a:rPr lang="es-CL" sz="1800" b="1" i="1" baseline="0" dirty="0" smtClean="0">
                          <a:latin typeface="Calibri" panose="020F0502020204030204" pitchFamily="34" charset="0"/>
                          <a:cs typeface="Calibri" panose="020F0502020204030204" pitchFamily="34" charset="0"/>
                        </a:rPr>
                        <a:t> DE CONFLICTOS Y DE MEDIACIÓN ESCOLAR.</a:t>
                      </a:r>
                      <a:endParaRPr lang="es-CL" sz="1800" b="1" i="1" dirty="0">
                        <a:latin typeface="Calibri" panose="020F0502020204030204" pitchFamily="34" charset="0"/>
                        <a:cs typeface="Calibri" panose="020F0502020204030204" pitchFamily="34" charset="0"/>
                      </a:endParaRPr>
                    </a:p>
                  </a:txBody>
                  <a:tcPr anchor="ctr"/>
                </a:tc>
                <a:tc>
                  <a:txBody>
                    <a:bodyPr/>
                    <a:lstStyle/>
                    <a:p>
                      <a:pPr algn="just">
                        <a:buFontTx/>
                        <a:buNone/>
                      </a:pPr>
                      <a:r>
                        <a:rPr lang="es-CL" sz="1800" baseline="0" dirty="0" smtClean="0">
                          <a:latin typeface="Calibri" panose="020F0502020204030204" pitchFamily="34" charset="0"/>
                          <a:cs typeface="Calibri" panose="020F0502020204030204" pitchFamily="34" charset="0"/>
                        </a:rPr>
                        <a:t>- Se aplican 6 talleres sobre resolución de conflictos.</a:t>
                      </a:r>
                    </a:p>
                    <a:p>
                      <a:pPr algn="just">
                        <a:buFontTx/>
                        <a:buNone/>
                      </a:pPr>
                      <a:r>
                        <a:rPr lang="es-CL" sz="1800" baseline="0" dirty="0" smtClean="0">
                          <a:latin typeface="Calibri" panose="020F0502020204030204" pitchFamily="34" charset="0"/>
                          <a:cs typeface="Calibri" panose="020F0502020204030204" pitchFamily="34" charset="0"/>
                        </a:rPr>
                        <a:t>- Participan 200 alumnos en taller de resolución de conflictos aprox.</a:t>
                      </a:r>
                    </a:p>
                    <a:p>
                      <a:pPr marL="0" indent="0" algn="just">
                        <a:buFontTx/>
                        <a:buNone/>
                      </a:pPr>
                      <a:r>
                        <a:rPr lang="es-CL" sz="1800" baseline="0" dirty="0" smtClean="0">
                          <a:latin typeface="Calibri" panose="020F0502020204030204" pitchFamily="34" charset="0"/>
                          <a:cs typeface="Calibri" panose="020F0502020204030204" pitchFamily="34" charset="0"/>
                        </a:rPr>
                        <a:t>- Se aplica 1 taller sobre mediación escolar.</a:t>
                      </a:r>
                    </a:p>
                    <a:p>
                      <a:pPr marL="0" indent="0" algn="just">
                        <a:buFontTx/>
                        <a:buNone/>
                      </a:pPr>
                      <a:r>
                        <a:rPr lang="es-CL" sz="1800" baseline="0" dirty="0" smtClean="0">
                          <a:latin typeface="Calibri" panose="020F0502020204030204" pitchFamily="34" charset="0"/>
                          <a:cs typeface="Calibri" panose="020F0502020204030204" pitchFamily="34" charset="0"/>
                        </a:rPr>
                        <a:t>- Participan 40 alumnos en taller de mediación.</a:t>
                      </a:r>
                    </a:p>
                    <a:p>
                      <a:pPr algn="just">
                        <a:buFontTx/>
                        <a:buChar char="-"/>
                      </a:pPr>
                      <a:r>
                        <a:rPr lang="es-CL" sz="1800" baseline="0" dirty="0" smtClean="0">
                          <a:latin typeface="Calibri" panose="020F0502020204030204" pitchFamily="34" charset="0"/>
                          <a:cs typeface="Calibri" panose="020F0502020204030204" pitchFamily="34" charset="0"/>
                        </a:rPr>
                        <a:t> En un 100% los alumnos manifiestan haber aprendido técnicas de mediación.</a:t>
                      </a:r>
                    </a:p>
                    <a:p>
                      <a:pPr algn="just">
                        <a:buFontTx/>
                        <a:buChar char="-"/>
                      </a:pPr>
                      <a:r>
                        <a:rPr lang="es-CL" sz="1800" baseline="0" dirty="0" smtClean="0">
                          <a:latin typeface="Calibri" panose="020F0502020204030204" pitchFamily="34" charset="0"/>
                          <a:cs typeface="Calibri" panose="020F0502020204030204" pitchFamily="34" charset="0"/>
                        </a:rPr>
                        <a:t> Se conforma el comité de Mediadores y Encargados de la Convivencia al interior de los cursos con 40 alumnos en total.</a:t>
                      </a:r>
                    </a:p>
                    <a:p>
                      <a:pPr algn="just">
                        <a:buFontTx/>
                        <a:buChar char="-"/>
                      </a:pPr>
                      <a:r>
                        <a:rPr lang="es-CL" sz="1800" baseline="0" dirty="0" smtClean="0">
                          <a:latin typeface="Calibri" panose="020F0502020204030204" pitchFamily="34" charset="0"/>
                          <a:cs typeface="Calibri" panose="020F0502020204030204" pitchFamily="34" charset="0"/>
                        </a:rPr>
                        <a:t> Alumnos aprenden a reconocer: Qué es un conflicto  y  pasos para mediación y negociación.</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resolución de conflictos.</a:t>
                      </a:r>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501122" cy="5929354"/>
        </p:xfrm>
        <a:graphic>
          <a:graphicData uri="http://schemas.openxmlformats.org/drawingml/2006/table">
            <a:tbl>
              <a:tblPr firstRow="1" bandRow="1">
                <a:tableStyleId>{5C22544A-7EE6-4342-B048-85BDC9FD1C3A}</a:tableStyleId>
              </a:tblPr>
              <a:tblGrid>
                <a:gridCol w="3071834"/>
                <a:gridCol w="5429288"/>
              </a:tblGrid>
              <a:tr h="126920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660146">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429684" cy="5662316"/>
        </p:xfrm>
        <a:graphic>
          <a:graphicData uri="http://schemas.openxmlformats.org/drawingml/2006/table">
            <a:tbl>
              <a:tblPr firstRow="1" bandRow="1">
                <a:tableStyleId>{5C22544A-7EE6-4342-B048-85BDC9FD1C3A}</a:tableStyleId>
              </a:tblPr>
              <a:tblGrid>
                <a:gridCol w="2928958"/>
                <a:gridCol w="5500726"/>
              </a:tblGrid>
              <a:tr h="772134">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890182">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9"/>
          <a:ext cx="8501122" cy="6265275"/>
        </p:xfrm>
        <a:graphic>
          <a:graphicData uri="http://schemas.openxmlformats.org/drawingml/2006/table">
            <a:tbl>
              <a:tblPr firstRow="1" bandRow="1">
                <a:tableStyleId>{5C22544A-7EE6-4342-B048-85BDC9FD1C3A}</a:tableStyleId>
              </a:tblPr>
              <a:tblGrid>
                <a:gridCol w="2286016"/>
                <a:gridCol w="6215106"/>
              </a:tblGrid>
              <a:tr h="955672">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910221">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CONDUCTUALES GENERALES Y DE FORMACIÓN LABORAL</a:t>
                      </a:r>
                      <a:endParaRPr lang="es-CL" sz="2000" b="1" i="1" dirty="0">
                        <a:latin typeface="Calibri" panose="020F0502020204030204" pitchFamily="34" charset="0"/>
                        <a:cs typeface="Calibri" panose="020F0502020204030204" pitchFamily="34" charset="0"/>
                      </a:endParaRPr>
                    </a:p>
                  </a:txBody>
                  <a:tcPr anchor="ctr"/>
                </a:tc>
                <a:tc>
                  <a:txBody>
                    <a:bodyPr/>
                    <a:lstStyle/>
                    <a:p>
                      <a:pPr algn="just">
                        <a:buFontTx/>
                        <a:buChar char="-"/>
                      </a:pPr>
                      <a:r>
                        <a:rPr lang="es-CL" sz="1800" dirty="0" smtClean="0">
                          <a:latin typeface="Calibri" panose="020F0502020204030204" pitchFamily="34" charset="0"/>
                          <a:cs typeface="Calibri" panose="020F0502020204030204" pitchFamily="34" charset="0"/>
                        </a:rPr>
                        <a:t> Se aplican talleres en</a:t>
                      </a:r>
                      <a:r>
                        <a:rPr lang="es-CL" sz="1800" baseline="0" dirty="0" smtClean="0">
                          <a:latin typeface="Calibri" panose="020F0502020204030204" pitchFamily="34" charset="0"/>
                          <a:cs typeface="Calibri" panose="020F0502020204030204" pitchFamily="34" charset="0"/>
                        </a:rPr>
                        <a:t> 12 primeros medios de la Institución.</a:t>
                      </a:r>
                    </a:p>
                    <a:p>
                      <a:pPr algn="just">
                        <a:buFontTx/>
                        <a:buChar char="-"/>
                      </a:pPr>
                      <a:r>
                        <a:rPr lang="es-CL" sz="1800" baseline="0" dirty="0" smtClean="0">
                          <a:latin typeface="Calibri" panose="020F0502020204030204" pitchFamily="34" charset="0"/>
                          <a:cs typeface="Calibri" panose="020F0502020204030204" pitchFamily="34" charset="0"/>
                        </a:rPr>
                        <a:t> Participan aprox. 400 alumnos.</a:t>
                      </a:r>
                    </a:p>
                    <a:p>
                      <a:pPr algn="just">
                        <a:buFontTx/>
                        <a:buChar char="-"/>
                      </a:pPr>
                      <a:r>
                        <a:rPr lang="es-CL" sz="1800" baseline="0" dirty="0" smtClean="0">
                          <a:latin typeface="Calibri" panose="020F0502020204030204" pitchFamily="34" charset="0"/>
                          <a:cs typeface="Calibri" panose="020F0502020204030204" pitchFamily="34" charset="0"/>
                        </a:rPr>
                        <a:t> Alumnos conocen técnicas de relajación y autorregulación.</a:t>
                      </a:r>
                    </a:p>
                    <a:p>
                      <a:pPr algn="just">
                        <a:buFontTx/>
                        <a:buChar char="-"/>
                      </a:pPr>
                      <a:r>
                        <a:rPr lang="es-CL" sz="1800" baseline="0" dirty="0" smtClean="0">
                          <a:latin typeface="Calibri" panose="020F0502020204030204" pitchFamily="34" charset="0"/>
                          <a:cs typeface="Calibri" panose="020F0502020204030204" pitchFamily="34" charset="0"/>
                        </a:rPr>
                        <a:t> Trabajan en normas y límites.</a:t>
                      </a:r>
                    </a:p>
                    <a:p>
                      <a:pPr algn="just">
                        <a:buFontTx/>
                        <a:buChar char="-"/>
                      </a:pPr>
                      <a:r>
                        <a:rPr lang="es-CL" sz="1800" baseline="0" dirty="0" smtClean="0">
                          <a:latin typeface="Calibri" panose="020F0502020204030204" pitchFamily="34" charset="0"/>
                          <a:cs typeface="Calibri" panose="020F0502020204030204" pitchFamily="34" charset="0"/>
                        </a:rPr>
                        <a:t> Generan compromisos sobre proyecto de vida.</a:t>
                      </a:r>
                    </a:p>
                    <a:p>
                      <a:pPr algn="just">
                        <a:buFontTx/>
                        <a:buChar char="-"/>
                      </a:pPr>
                      <a:r>
                        <a:rPr lang="es-CL" sz="1800" baseline="0" dirty="0" smtClean="0">
                          <a:latin typeface="Calibri" panose="020F0502020204030204" pitchFamily="34" charset="0"/>
                          <a:cs typeface="Calibri" panose="020F0502020204030204" pitchFamily="34" charset="0"/>
                        </a:rPr>
                        <a:t> Sensibilización sobre violencia escolar.</a:t>
                      </a:r>
                    </a:p>
                  </a:txBody>
                  <a:tcPr anchor="ctr"/>
                </a:tc>
              </a:tr>
              <a:tr h="2349214">
                <a:tc vMerge="1">
                  <a:txBody>
                    <a:bodyPr/>
                    <a:lstStyle/>
                    <a:p>
                      <a:pPr algn="ctr"/>
                      <a:endParaRPr lang="es-CL" sz="1600" dirty="0">
                        <a:latin typeface="Calibri" panose="020F0502020204030204" pitchFamily="34" charset="0"/>
                        <a:cs typeface="Calibri" panose="020F0502020204030204" pitchFamily="34" charset="0"/>
                      </a:endParaRPr>
                    </a:p>
                  </a:txBody>
                  <a:tcPr/>
                </a:tc>
                <a:tc>
                  <a:txBody>
                    <a:bodyPr/>
                    <a:lstStyle/>
                    <a:p>
                      <a:pPr algn="just">
                        <a:buFontTx/>
                        <a:buChar char="-"/>
                      </a:pPr>
                      <a:r>
                        <a:rPr lang="es-CL" sz="1800" dirty="0" smtClean="0">
                          <a:latin typeface="Calibri" panose="020F0502020204030204" pitchFamily="34" charset="0"/>
                          <a:cs typeface="Calibri" panose="020F0502020204030204" pitchFamily="34" charset="0"/>
                        </a:rPr>
                        <a:t> Se trabaja en todos</a:t>
                      </a:r>
                      <a:r>
                        <a:rPr lang="es-CL" sz="1800" baseline="0" dirty="0" smtClean="0">
                          <a:latin typeface="Calibri" panose="020F0502020204030204" pitchFamily="34" charset="0"/>
                          <a:cs typeface="Calibri" panose="020F0502020204030204" pitchFamily="34" charset="0"/>
                        </a:rPr>
                        <a:t> los 3</a:t>
                      </a:r>
                      <a:r>
                        <a:rPr lang="es-CL" sz="1800" baseline="30000" dirty="0" smtClean="0">
                          <a:latin typeface="Calibri" panose="020F0502020204030204" pitchFamily="34" charset="0"/>
                          <a:cs typeface="Calibri" panose="020F0502020204030204" pitchFamily="34" charset="0"/>
                        </a:rPr>
                        <a:t>ros</a:t>
                      </a:r>
                      <a:r>
                        <a:rPr lang="es-CL" sz="1800" baseline="0" dirty="0" smtClean="0">
                          <a:latin typeface="Calibri" panose="020F0502020204030204" pitchFamily="34" charset="0"/>
                          <a:cs typeface="Calibri" panose="020F0502020204030204" pitchFamily="34" charset="0"/>
                        </a:rPr>
                        <a:t> medios.</a:t>
                      </a:r>
                    </a:p>
                    <a:p>
                      <a:pPr algn="just">
                        <a:buFontTx/>
                        <a:buChar char="-"/>
                      </a:pPr>
                      <a:r>
                        <a:rPr lang="es-CL" sz="1800" baseline="0" dirty="0" smtClean="0">
                          <a:latin typeface="Calibri" panose="020F0502020204030204" pitchFamily="34" charset="0"/>
                          <a:cs typeface="Calibri" panose="020F0502020204030204" pitchFamily="34" charset="0"/>
                        </a:rPr>
                        <a:t> Se aplican 3 sesiones por curso, un total de 33 talleres realizados.</a:t>
                      </a:r>
                    </a:p>
                    <a:p>
                      <a:pPr algn="just">
                        <a:buFontTx/>
                        <a:buChar char="-"/>
                      </a:pPr>
                      <a:r>
                        <a:rPr lang="es-CL" sz="1800" baseline="0" dirty="0" smtClean="0">
                          <a:latin typeface="Calibri" panose="020F0502020204030204" pitchFamily="34" charset="0"/>
                          <a:cs typeface="Calibri" panose="020F0502020204030204" pitchFamily="34" charset="0"/>
                        </a:rPr>
                        <a:t> Participan 450 alumnos aprox.</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habilidades Sociales y entrevistas de práctica profesional.</a:t>
                      </a:r>
                    </a:p>
                    <a:p>
                      <a:pPr algn="just">
                        <a:buFontTx/>
                        <a:buChar char="-"/>
                      </a:pPr>
                      <a:endParaRPr lang="es-CL" sz="1800" baseline="0" dirty="0" smtClean="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85728"/>
          <a:ext cx="8286808" cy="5896632"/>
        </p:xfrm>
        <a:graphic>
          <a:graphicData uri="http://schemas.openxmlformats.org/drawingml/2006/table">
            <a:tbl>
              <a:tblPr firstRow="1" bandRow="1">
                <a:tableStyleId>{5C22544A-7EE6-4342-B048-85BDC9FD1C3A}</a:tableStyleId>
              </a:tblPr>
              <a:tblGrid>
                <a:gridCol w="2571768"/>
                <a:gridCol w="5715040"/>
              </a:tblGrid>
              <a:tr h="86383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816862">
                <a:tc rowSpan="2">
                  <a:txBody>
                    <a:bodyPr/>
                    <a:lstStyle/>
                    <a:p>
                      <a:pPr algn="ctr"/>
                      <a:r>
                        <a:rPr lang="es-CL" sz="1800" b="1" i="1" baseline="0" dirty="0" smtClean="0">
                          <a:latin typeface="Calibri" panose="020F0502020204030204" pitchFamily="34" charset="0"/>
                          <a:cs typeface="Calibri" panose="020F0502020204030204" pitchFamily="34" charset="0"/>
                        </a:rPr>
                        <a:t>ORIENTACIÓN VOCACIONAL Y PSICOLOGÍA LABORAL</a:t>
                      </a:r>
                      <a:endParaRPr lang="es-CL" sz="18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baseline="0" dirty="0" smtClean="0"/>
                        <a:t>Se aplican 2 sesiones a todos los 2</a:t>
                      </a:r>
                      <a:r>
                        <a:rPr lang="es-CL" sz="2000" baseline="30000" dirty="0" smtClean="0"/>
                        <a:t>dos</a:t>
                      </a:r>
                      <a:r>
                        <a:rPr lang="es-CL" sz="2000" baseline="0" dirty="0" smtClean="0"/>
                        <a:t> medios, total 30 talleres.</a:t>
                      </a:r>
                    </a:p>
                    <a:p>
                      <a:pPr marL="171450" indent="-171450" algn="just">
                        <a:buFontTx/>
                        <a:buChar char="-"/>
                      </a:pPr>
                      <a:r>
                        <a:rPr lang="es-CL" sz="2000" baseline="0" dirty="0" smtClean="0"/>
                        <a:t>Participan aprox. 450 alumnos.</a:t>
                      </a:r>
                    </a:p>
                    <a:p>
                      <a:pPr marL="171450" indent="-171450" algn="just">
                        <a:buFontTx/>
                        <a:buChar char="-"/>
                      </a:pPr>
                      <a:r>
                        <a:rPr lang="es-CL" sz="2000" baseline="0" dirty="0" smtClean="0"/>
                        <a:t>El 100% participa en </a:t>
                      </a:r>
                      <a:r>
                        <a:rPr lang="es-CL" sz="2000" baseline="0" dirty="0" err="1" smtClean="0"/>
                        <a:t>act</a:t>
                      </a:r>
                      <a:r>
                        <a:rPr lang="es-CL" sz="2000" baseline="0" dirty="0" smtClean="0"/>
                        <a:t>. de autoconocimiento.</a:t>
                      </a:r>
                    </a:p>
                    <a:p>
                      <a:pPr marL="171450" indent="-171450" algn="just">
                        <a:buFontTx/>
                        <a:buChar char="-"/>
                      </a:pPr>
                      <a:r>
                        <a:rPr lang="es-CL" sz="2000" baseline="0" dirty="0" smtClean="0"/>
                        <a:t>Se entrega al 100% su resultado en orientación vocacional: Siendo administración la preferencia (40%).</a:t>
                      </a:r>
                      <a:endParaRPr lang="es-CL" sz="2000" dirty="0" smtClean="0"/>
                    </a:p>
                  </a:txBody>
                  <a:tcPr anchor="ctr"/>
                </a:tc>
              </a:tr>
              <a:tr h="2215932">
                <a:tc vMerge="1">
                  <a:txBody>
                    <a:bodyPr/>
                    <a:lstStyle/>
                    <a:p>
                      <a:endParaRPr lang="es-CL"/>
                    </a:p>
                  </a:txBody>
                  <a:tcPr/>
                </a:tc>
                <a:tc>
                  <a:txBody>
                    <a:bodyPr/>
                    <a:lstStyle/>
                    <a:p>
                      <a:pPr marL="171450" indent="-171450" algn="just">
                        <a:buFontTx/>
                        <a:buChar char="-"/>
                      </a:pPr>
                      <a:r>
                        <a:rPr lang="es-CL" sz="2000" dirty="0" smtClean="0"/>
                        <a:t>Se aplican 4 sesiones a todos los 4</a:t>
                      </a:r>
                      <a:r>
                        <a:rPr lang="es-CL" sz="2000" baseline="30000" dirty="0" smtClean="0"/>
                        <a:t>tos</a:t>
                      </a:r>
                      <a:r>
                        <a:rPr lang="es-CL" sz="2000" dirty="0" smtClean="0"/>
                        <a:t> medios, total 44 talleres.</a:t>
                      </a:r>
                    </a:p>
                    <a:p>
                      <a:pPr marL="171450" indent="-171450" algn="just">
                        <a:buFontTx/>
                        <a:buNone/>
                      </a:pPr>
                      <a:r>
                        <a:rPr lang="es-CL" sz="2000" dirty="0" smtClean="0"/>
                        <a:t>-Participan</a:t>
                      </a:r>
                      <a:r>
                        <a:rPr lang="es-CL" sz="2000" baseline="0" dirty="0" smtClean="0"/>
                        <a:t> 280 estudiantes aproximadamente.</a:t>
                      </a:r>
                      <a:endParaRPr lang="es-CL" sz="2000" dirty="0" smtClean="0"/>
                    </a:p>
                    <a:p>
                      <a:pPr marL="171450" indent="-171450" algn="just">
                        <a:buFontTx/>
                        <a:buChar char="-"/>
                      </a:pPr>
                      <a:r>
                        <a:rPr lang="es-CL" sz="2000" dirty="0" smtClean="0"/>
                        <a:t>El 100% de los alumnos participa en actividades de psicología</a:t>
                      </a:r>
                      <a:r>
                        <a:rPr lang="es-CL" sz="2000" baseline="0" dirty="0" smtClean="0"/>
                        <a:t> laboral.</a:t>
                      </a:r>
                      <a:endParaRPr lang="es-CL" sz="2000" dirty="0" smtClean="0"/>
                    </a:p>
                  </a:txBody>
                  <a:tcPr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8640"/>
            <a:ext cx="9144000" cy="646331"/>
          </a:xfrm>
          <a:prstGeom prst="rect">
            <a:avLst/>
          </a:prstGeom>
        </p:spPr>
        <p:txBody>
          <a:bodyPr wrap="square">
            <a:spAutoFit/>
          </a:bodyPr>
          <a:lstStyle/>
          <a:p>
            <a:r>
              <a:rPr lang="es-ES" sz="3600" dirty="0" smtClean="0"/>
              <a:t> </a:t>
            </a:r>
          </a:p>
        </p:txBody>
      </p:sp>
      <p:graphicFrame>
        <p:nvGraphicFramePr>
          <p:cNvPr id="3" name="2 Tabla"/>
          <p:cNvGraphicFramePr>
            <a:graphicFrameLocks noGrp="1"/>
          </p:cNvGraphicFramePr>
          <p:nvPr/>
        </p:nvGraphicFramePr>
        <p:xfrm>
          <a:off x="357158" y="571480"/>
          <a:ext cx="8429684" cy="5500726"/>
        </p:xfrm>
        <a:graphic>
          <a:graphicData uri="http://schemas.openxmlformats.org/drawingml/2006/table">
            <a:tbl>
              <a:tblPr firstRow="1" bandRow="1">
                <a:tableStyleId>{5C22544A-7EE6-4342-B048-85BDC9FD1C3A}</a:tableStyleId>
              </a:tblPr>
              <a:tblGrid>
                <a:gridCol w="8429684"/>
              </a:tblGrid>
              <a:tr h="5500726">
                <a:tc>
                  <a:txBody>
                    <a:bodyPr/>
                    <a:lstStyle/>
                    <a:p>
                      <a:r>
                        <a:rPr lang="es-ES" sz="1800" dirty="0" smtClean="0"/>
                        <a:t> </a:t>
                      </a:r>
                    </a:p>
                    <a:p>
                      <a:pPr algn="just"/>
                      <a:r>
                        <a:rPr lang="es-ES" sz="1800" dirty="0" smtClean="0"/>
                        <a:t>               </a:t>
                      </a:r>
                    </a:p>
                    <a:p>
                      <a:pPr algn="just"/>
                      <a:r>
                        <a:rPr lang="es-ES" sz="1800" i="1" dirty="0" smtClean="0"/>
                        <a:t>               </a:t>
                      </a:r>
                      <a:r>
                        <a:rPr lang="es-ES" sz="3200" i="1" dirty="0" smtClean="0"/>
                        <a:t>Aspiramos a formar futuros profesionales de la Administración y el Comercio con un efectivo manejo de las tecnologías de información computacional y equipos para la asistencia administrativa y contable, para realizar con eficiencia las tareas que hoy se exigen en estas áreas de la economía y el servicio</a:t>
                      </a:r>
                      <a:r>
                        <a:rPr lang="es-ES" sz="3200" dirty="0" smtClean="0"/>
                        <a:t>.</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357166"/>
          <a:ext cx="8429684" cy="6221434"/>
        </p:xfrm>
        <a:graphic>
          <a:graphicData uri="http://schemas.openxmlformats.org/drawingml/2006/table">
            <a:tbl>
              <a:tblPr firstRow="1" bandRow="1">
                <a:tableStyleId>{5C22544A-7EE6-4342-B048-85BDC9FD1C3A}</a:tableStyleId>
              </a:tblPr>
              <a:tblGrid>
                <a:gridCol w="2500330"/>
                <a:gridCol w="5929354"/>
              </a:tblGrid>
              <a:tr h="768530">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ACCIONES : TALLERES CON</a:t>
                      </a:r>
                      <a:r>
                        <a:rPr lang="es-CL" sz="1800" i="1" baseline="0" dirty="0" smtClean="0">
                          <a:solidFill>
                            <a:srgbClr val="FFFF00"/>
                          </a:solidFill>
                          <a:latin typeface="Calibri" panose="020F0502020204030204" pitchFamily="34" charset="0"/>
                          <a:cs typeface="Calibri" panose="020F0502020204030204" pitchFamily="34" charset="0"/>
                        </a:rPr>
                        <a:t> ALUMNOS</a:t>
                      </a:r>
                      <a:endParaRPr lang="es-CL" sz="18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INDICADORES DE LOGRO</a:t>
                      </a:r>
                      <a:endParaRPr lang="es-CL" sz="1800" i="1" dirty="0">
                        <a:solidFill>
                          <a:srgbClr val="FFFF00"/>
                        </a:solidFill>
                        <a:latin typeface="Calibri" panose="020F0502020204030204" pitchFamily="34" charset="0"/>
                        <a:cs typeface="Calibri" panose="020F0502020204030204" pitchFamily="34" charset="0"/>
                      </a:endParaRPr>
                    </a:p>
                  </a:txBody>
                  <a:tcPr anchor="ctr"/>
                </a:tc>
              </a:tr>
              <a:tr h="241538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037524">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501122" cy="6364310"/>
        </p:xfrm>
        <a:graphic>
          <a:graphicData uri="http://schemas.openxmlformats.org/drawingml/2006/table">
            <a:tbl>
              <a:tblPr firstRow="1" bandRow="1">
                <a:tableStyleId>{5C22544A-7EE6-4342-B048-85BDC9FD1C3A}</a:tableStyleId>
              </a:tblPr>
              <a:tblGrid>
                <a:gridCol w="2500330"/>
                <a:gridCol w="6000792"/>
              </a:tblGrid>
              <a:tr h="786179">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 CON</a:t>
                      </a:r>
                      <a:r>
                        <a:rPr lang="es-CL" sz="2000" i="1" baseline="0" dirty="0" smtClean="0">
                          <a:solidFill>
                            <a:srgbClr val="FFFF00"/>
                          </a:solidFill>
                          <a:latin typeface="Calibri" panose="020F0502020204030204" pitchFamily="34" charset="0"/>
                          <a:cs typeface="Calibri" panose="020F0502020204030204" pitchFamily="34" charset="0"/>
                        </a:rPr>
                        <a:t>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47085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107281">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429684" cy="6357982"/>
        </p:xfrm>
        <a:graphic>
          <a:graphicData uri="http://schemas.openxmlformats.org/drawingml/2006/table">
            <a:tbl>
              <a:tblPr firstRow="1" bandRow="1">
                <a:tableStyleId>{5C22544A-7EE6-4342-B048-85BDC9FD1C3A}</a:tableStyleId>
              </a:tblPr>
              <a:tblGrid>
                <a:gridCol w="8429684"/>
              </a:tblGrid>
              <a:tr h="6357982">
                <a:tc>
                  <a:txBody>
                    <a:bodyPr/>
                    <a:lstStyle/>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pPr algn="ctr"/>
                      <a:r>
                        <a:rPr lang="es-CL" sz="3600" i="1" dirty="0" smtClean="0">
                          <a:solidFill>
                            <a:srgbClr val="FFFF00"/>
                          </a:solidFill>
                        </a:rPr>
                        <a:t>ACTIVIDADES CON TODA LA COMUNIDAD DE APRENDIZAJE</a:t>
                      </a:r>
                      <a:endParaRPr lang="es-ES" sz="3600" i="1" dirty="0">
                        <a:solidFill>
                          <a:srgbClr val="FFFF00"/>
                        </a:solidFill>
                      </a:endParaRPr>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643174" y="714356"/>
            <a:ext cx="3327537" cy="286943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572560" cy="6215106"/>
        </p:xfrm>
        <a:graphic>
          <a:graphicData uri="http://schemas.openxmlformats.org/drawingml/2006/table">
            <a:tbl>
              <a:tblPr firstRow="1" bandRow="1">
                <a:tableStyleId>{5C22544A-7EE6-4342-B048-85BDC9FD1C3A}</a:tableStyleId>
              </a:tblPr>
              <a:tblGrid>
                <a:gridCol w="8572560"/>
              </a:tblGrid>
              <a:tr h="6215106">
                <a:tc>
                  <a:txBody>
                    <a:bodyPr/>
                    <a:lstStyle/>
                    <a:p>
                      <a:endParaRPr lang="es-ES" dirty="0"/>
                    </a:p>
                  </a:txBody>
                  <a:tcPr/>
                </a:tc>
              </a:tr>
            </a:tbl>
          </a:graphicData>
        </a:graphic>
      </p:graphicFrame>
      <p:pic>
        <p:nvPicPr>
          <p:cNvPr id="3" name="Picture 5" descr="F:\IMG_3417.JPG"/>
          <p:cNvPicPr>
            <a:picLocks noChangeAspect="1" noChangeArrowheads="1"/>
          </p:cNvPicPr>
          <p:nvPr/>
        </p:nvPicPr>
        <p:blipFill>
          <a:blip r:embed="rId2" cstate="print"/>
          <a:srcRect/>
          <a:stretch>
            <a:fillRect/>
          </a:stretch>
        </p:blipFill>
        <p:spPr bwMode="auto">
          <a:xfrm>
            <a:off x="2964645" y="500042"/>
            <a:ext cx="3214710" cy="3071834"/>
          </a:xfrm>
          <a:prstGeom prst="ellipse">
            <a:avLst/>
          </a:prstGeom>
          <a:noFill/>
        </p:spPr>
      </p:pic>
      <p:pic>
        <p:nvPicPr>
          <p:cNvPr id="4" name="Picture 4" descr="http://www.insucotalca.cl/wp-content/uploads/2015/06/saludos-1.jpg"/>
          <p:cNvPicPr>
            <a:picLocks noChangeAspect="1" noChangeArrowheads="1"/>
          </p:cNvPicPr>
          <p:nvPr/>
        </p:nvPicPr>
        <p:blipFill>
          <a:blip r:embed="rId3" cstate="print"/>
          <a:srcRect/>
          <a:stretch>
            <a:fillRect/>
          </a:stretch>
        </p:blipFill>
        <p:spPr bwMode="auto">
          <a:xfrm>
            <a:off x="285720" y="2500306"/>
            <a:ext cx="3714776" cy="3714776"/>
          </a:xfrm>
          <a:prstGeom prst="ellipse">
            <a:avLst/>
          </a:prstGeom>
          <a:noFill/>
        </p:spPr>
      </p:pic>
      <p:pic>
        <p:nvPicPr>
          <p:cNvPr id="5" name="Picture 6" descr="F:\IMG_5046.JPG"/>
          <p:cNvPicPr>
            <a:picLocks noChangeAspect="1" noChangeArrowheads="1"/>
          </p:cNvPicPr>
          <p:nvPr/>
        </p:nvPicPr>
        <p:blipFill>
          <a:blip r:embed="rId4" cstate="print"/>
          <a:srcRect/>
          <a:stretch>
            <a:fillRect/>
          </a:stretch>
        </p:blipFill>
        <p:spPr bwMode="auto">
          <a:xfrm>
            <a:off x="4857752" y="2714620"/>
            <a:ext cx="3929090" cy="3721042"/>
          </a:xfrm>
          <a:prstGeom prst="ellipse">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285729"/>
            <a:ext cx="6286544" cy="646331"/>
          </a:xfrm>
          <a:prstGeom prst="rect">
            <a:avLst/>
          </a:prstGeom>
        </p:spPr>
        <p:txBody>
          <a:bodyPr wrap="square">
            <a:spAutoFit/>
          </a:bodyPr>
          <a:lstStyle/>
          <a:p>
            <a:pPr algn="ctr"/>
            <a:r>
              <a:rPr lang="es-CL" b="1" i="1" dirty="0" smtClean="0">
                <a:solidFill>
                  <a:srgbClr val="FFFF00"/>
                </a:solidFill>
              </a:rPr>
              <a:t>“CAMPAÑA DE LA NO VIOLENCIA ESCOLAR” DEPARTAMENTO PSICOSOCIAL</a:t>
            </a:r>
            <a:endParaRPr lang="es-ES" b="1" i="1" dirty="0">
              <a:solidFill>
                <a:srgbClr val="FFFF00"/>
              </a:solidFill>
            </a:endParaRPr>
          </a:p>
        </p:txBody>
      </p:sp>
      <p:pic>
        <p:nvPicPr>
          <p:cNvPr id="3" name="Picture 2" descr="C:\Users\Insuco 2\Desktop\FOTOS CAMPAÑA BASTA DE BULLYING\Zumbaton\DSC_0406.JPG"/>
          <p:cNvPicPr>
            <a:picLocks noChangeAspect="1" noChangeArrowheads="1"/>
          </p:cNvPicPr>
          <p:nvPr/>
        </p:nvPicPr>
        <p:blipFill>
          <a:blip r:embed="rId2" cstate="print"/>
          <a:srcRect/>
          <a:stretch>
            <a:fillRect/>
          </a:stretch>
        </p:blipFill>
        <p:spPr bwMode="auto">
          <a:xfrm>
            <a:off x="214282" y="1285860"/>
            <a:ext cx="3000396" cy="2183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Users\Insuco 2\Desktop\FOTOS CAMPAÑA BASTA DE BULLYING\taller para padres\DSC_0390.JPG"/>
          <p:cNvPicPr>
            <a:picLocks noChangeAspect="1" noChangeArrowheads="1"/>
          </p:cNvPicPr>
          <p:nvPr/>
        </p:nvPicPr>
        <p:blipFill>
          <a:blip r:embed="rId3" cstate="print"/>
          <a:srcRect/>
          <a:stretch>
            <a:fillRect/>
          </a:stretch>
        </p:blipFill>
        <p:spPr bwMode="auto">
          <a:xfrm>
            <a:off x="3357554" y="1251612"/>
            <a:ext cx="2714644"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C:\Users\Insuco 2\Desktop\FOTOS CAMPAÑA BASTA DE BULLYING\Taller de mediación y bullying\DSC_0351.JPG"/>
          <p:cNvPicPr/>
          <p:nvPr/>
        </p:nvPicPr>
        <p:blipFill>
          <a:blip r:embed="rId4" cstate="print"/>
          <a:srcRect/>
          <a:stretch>
            <a:fillRect/>
          </a:stretch>
        </p:blipFill>
        <p:spPr bwMode="auto">
          <a:xfrm>
            <a:off x="288299" y="3546272"/>
            <a:ext cx="2997817" cy="2168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Insuco 2\Desktop\12247797_195887390751807_2295763771604888322_o.jpg"/>
          <p:cNvPicPr/>
          <p:nvPr/>
        </p:nvPicPr>
        <p:blipFill>
          <a:blip r:embed="rId5" cstate="print"/>
          <a:srcRect/>
          <a:stretch>
            <a:fillRect/>
          </a:stretch>
        </p:blipFill>
        <p:spPr bwMode="auto">
          <a:xfrm>
            <a:off x="6143636" y="3479922"/>
            <a:ext cx="2714644" cy="2163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C:\Users\Insuco 2\Desktop\FOTOS CAMPAÑA BASTA DE BULLYING\fotos campaña no violencia\DSC_0339.JPG"/>
          <p:cNvPicPr/>
          <p:nvPr/>
        </p:nvPicPr>
        <p:blipFill>
          <a:blip r:embed="rId6" cstate="print"/>
          <a:srcRect/>
          <a:stretch>
            <a:fillRect/>
          </a:stretch>
        </p:blipFill>
        <p:spPr bwMode="auto">
          <a:xfrm>
            <a:off x="3357555" y="3460684"/>
            <a:ext cx="2714644" cy="2254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C:\Users\Insuco 2\Desktop\FOTOS CAMPAÑA BASTA DE BULLYING\difusion campaña\IMG-20151113-WA0007.jpg"/>
          <p:cNvPicPr/>
          <p:nvPr/>
        </p:nvPicPr>
        <p:blipFill>
          <a:blip r:embed="rId7" cstate="print"/>
          <a:srcRect/>
          <a:stretch>
            <a:fillRect/>
          </a:stretch>
        </p:blipFill>
        <p:spPr bwMode="auto">
          <a:xfrm>
            <a:off x="6143636" y="1251612"/>
            <a:ext cx="2714644" cy="220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214290"/>
            <a:ext cx="7000924" cy="646331"/>
          </a:xfrm>
          <a:prstGeom prst="rect">
            <a:avLst/>
          </a:prstGeom>
        </p:spPr>
        <p:txBody>
          <a:bodyPr wrap="square">
            <a:spAutoFit/>
          </a:bodyPr>
          <a:lstStyle/>
          <a:p>
            <a:pPr algn="ctr"/>
            <a:r>
              <a:rPr lang="es-CL" b="1" dirty="0" smtClean="0">
                <a:solidFill>
                  <a:srgbClr val="FFFF00"/>
                </a:solidFill>
              </a:rPr>
              <a:t>EVALUACIÓN DE RIESGO PSICOSOCIAL- TRABAJO DE ACCIÓN PARTICIPATIVA </a:t>
            </a:r>
            <a:r>
              <a:rPr lang="es-CL" b="1" i="1" dirty="0" smtClean="0">
                <a:solidFill>
                  <a:srgbClr val="FFFF00"/>
                </a:solidFill>
              </a:rPr>
              <a:t>“EL COLEGIO QUE QUEREMOS LO HACEMOS TODOS”.</a:t>
            </a:r>
            <a:endParaRPr lang="es-ES" b="1" dirty="0">
              <a:solidFill>
                <a:srgbClr val="FFFF00"/>
              </a:solidFill>
            </a:endParaRPr>
          </a:p>
        </p:txBody>
      </p:sp>
      <p:pic>
        <p:nvPicPr>
          <p:cNvPr id="3" name="3 Marcador de contenido" descr="E:\convivencia\DPP_117.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72" y="1357298"/>
            <a:ext cx="3757610"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C:\Users\NSC\Desktop\Gmail\IMG-20151103-WA00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4" y="1357302"/>
            <a:ext cx="3797698" cy="200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E:\convivencia\DPP_11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97" y="3643314"/>
            <a:ext cx="375761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NSC\Desktop\Gmail\IMG-20151103-WA001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62" y="3643314"/>
            <a:ext cx="372626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1142984"/>
          <a:ext cx="8215368" cy="5474138"/>
        </p:xfrm>
        <a:graphic>
          <a:graphicData uri="http://schemas.openxmlformats.org/drawingml/2006/table">
            <a:tbl>
              <a:tblPr firstRow="1" bandRow="1">
                <a:tableStyleId>{5C22544A-7EE6-4342-B048-85BDC9FD1C3A}</a:tableStyleId>
              </a:tblPr>
              <a:tblGrid>
                <a:gridCol w="1500198"/>
                <a:gridCol w="1238258"/>
                <a:gridCol w="1369228"/>
                <a:gridCol w="1535918"/>
                <a:gridCol w="1202538"/>
                <a:gridCol w="1369228"/>
              </a:tblGrid>
              <a:tr h="172145">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2800" b="1" kern="1200" dirty="0" smtClean="0">
                          <a:solidFill>
                            <a:schemeClr val="tx1"/>
                          </a:solidFill>
                          <a:latin typeface="+mn-lt"/>
                          <a:ea typeface="+mn-ea"/>
                          <a:cs typeface="+mn-cs"/>
                        </a:rPr>
                        <a:t>BENEFICIOS</a:t>
                      </a:r>
                      <a:endParaRPr lang="es-ES" sz="2800" b="1" kern="1200" dirty="0" smtClean="0">
                        <a:solidFill>
                          <a:schemeClr val="tx1"/>
                        </a:solidFill>
                        <a:latin typeface="+mn-lt"/>
                        <a:ea typeface="+mn-ea"/>
                        <a:cs typeface="+mn-cs"/>
                      </a:endParaRPr>
                    </a:p>
                    <a:p>
                      <a:pPr>
                        <a:lnSpc>
                          <a:spcPct val="115000"/>
                        </a:lnSpc>
                        <a:spcAft>
                          <a:spcPts val="0"/>
                        </a:spcAft>
                      </a:pPr>
                      <a:endParaRPr lang="es-ES" sz="1100" b="1"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r>
              <a:tr h="1328054">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a:t>
                      </a:r>
                      <a:r>
                        <a:rPr lang="es-MX" sz="1400" b="1" dirty="0" smtClean="0">
                          <a:latin typeface="Calibri"/>
                          <a:ea typeface="Calibri"/>
                          <a:cs typeface="Times New Roman"/>
                        </a:rPr>
                        <a:t>BARE</a:t>
                      </a:r>
                    </a:p>
                    <a:p>
                      <a:pPr>
                        <a:lnSpc>
                          <a:spcPct val="115000"/>
                        </a:lnSpc>
                        <a:spcAft>
                          <a:spcPts val="0"/>
                        </a:spcAft>
                      </a:pPr>
                      <a:r>
                        <a:rPr lang="es-MX" sz="1400" b="1" dirty="0" smtClean="0">
                          <a:solidFill>
                            <a:srgbClr val="0070C0"/>
                          </a:solidFill>
                          <a:latin typeface="Calibri"/>
                          <a:ea typeface="Calibri"/>
                          <a:cs typeface="Times New Roman"/>
                        </a:rPr>
                        <a:t>(Beca</a:t>
                      </a:r>
                      <a:r>
                        <a:rPr lang="es-MX" sz="1400" b="1" baseline="0" dirty="0" smtClean="0">
                          <a:solidFill>
                            <a:srgbClr val="0070C0"/>
                          </a:solidFill>
                          <a:latin typeface="Calibri"/>
                          <a:ea typeface="Calibri"/>
                          <a:cs typeface="Times New Roman"/>
                        </a:rPr>
                        <a:t> Apoyo Retención escolar)</a:t>
                      </a:r>
                      <a:endParaRPr lang="es-ES" sz="1400" b="1" dirty="0">
                        <a:solidFill>
                          <a:srgbClr val="0070C0"/>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PRORETENCION</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SALUD</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(OFTALMOLOGÍA, OTORRINO Y COLUMNA)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RESIDENCIA FAMILIA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 PRESIDENTE DE LA REPUBLICA Y</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txBody>
                  <a:tcPr marL="68580" marR="68580" marT="0" marB="0"/>
                </a:tc>
              </a:tr>
              <a:tr h="642942">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gn="ctr">
                        <a:lnSpc>
                          <a:spcPct val="115000"/>
                        </a:lnSpc>
                        <a:spcAft>
                          <a:spcPts val="0"/>
                        </a:spcAft>
                      </a:pPr>
                      <a:r>
                        <a:rPr lang="es-MX" sz="1800" b="1" dirty="0">
                          <a:solidFill>
                            <a:schemeClr val="accent2">
                              <a:lumMod val="75000"/>
                            </a:schemeClr>
                          </a:solidFill>
                          <a:latin typeface="Calibri"/>
                          <a:ea typeface="Calibri"/>
                          <a:cs typeface="Times New Roman"/>
                        </a:rPr>
                        <a:t>N° ESTUDIANTES</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42</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253</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157</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26</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10</a:t>
                      </a:r>
                      <a:endParaRPr lang="es-ES" sz="1400" b="1" dirty="0">
                        <a:latin typeface="Calibri"/>
                        <a:ea typeface="Calibri"/>
                        <a:cs typeface="Times New Roman"/>
                      </a:endParaRPr>
                    </a:p>
                  </a:txBody>
                  <a:tcPr marL="68580" marR="68580" marT="0" marB="0"/>
                </a:tc>
              </a:tr>
              <a:tr h="2586270">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 </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CL"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$182.500</a:t>
                      </a:r>
                      <a:endParaRPr lang="es-ES"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(4 CUOTAS) </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-PENDRIVE</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-ZAPATILLAS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-UTILES ESCOLARES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-CALCULADORA</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CONTROL Y LENTES</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smtClean="0">
                          <a:latin typeface="Calibri"/>
                          <a:ea typeface="Calibri"/>
                          <a:cs typeface="Times New Roman"/>
                        </a:rPr>
                        <a:t>HOGAR</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r>
                        <a:rPr lang="es-MX" sz="1400" b="1" dirty="0">
                          <a:latin typeface="Calibri"/>
                          <a:ea typeface="Calibri"/>
                          <a:cs typeface="Times New Roman"/>
                        </a:rPr>
                        <a:t>PRESIDENTE DE LA REP.</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62 UTM</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En 10 cuotas al año</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$ 203.000 en dos cuotas al año</a:t>
                      </a:r>
                      <a:endParaRPr lang="es-ES" sz="1400" b="1" dirty="0">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nvGraphicFramePr>
        <p:xfrm>
          <a:off x="1524000" y="214290"/>
          <a:ext cx="6096000" cy="571504"/>
        </p:xfrm>
        <a:graphic>
          <a:graphicData uri="http://schemas.openxmlformats.org/drawingml/2006/table">
            <a:tbl>
              <a:tblPr firstRow="1" bandRow="1">
                <a:tableStyleId>{5C22544A-7EE6-4342-B048-85BDC9FD1C3A}</a:tableStyleId>
              </a:tblPr>
              <a:tblGrid>
                <a:gridCol w="6096000"/>
              </a:tblGrid>
              <a:tr h="571504">
                <a:tc>
                  <a:txBody>
                    <a:bodyPr/>
                    <a:lstStyle/>
                    <a:p>
                      <a:pPr algn="ctr"/>
                      <a:r>
                        <a:rPr lang="es-ES" sz="2800" dirty="0" smtClean="0">
                          <a:solidFill>
                            <a:srgbClr val="FFFF00"/>
                          </a:solidFill>
                        </a:rPr>
                        <a:t>ORIENTACIÓN</a:t>
                      </a:r>
                      <a:endParaRPr lang="es-ES" sz="2800"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42910" y="714356"/>
          <a:ext cx="7786742" cy="5286413"/>
        </p:xfrm>
        <a:graphic>
          <a:graphicData uri="http://schemas.openxmlformats.org/drawingml/2006/table">
            <a:tbl>
              <a:tblPr firstRow="1" bandRow="1">
                <a:tableStyleId>{5C22544A-7EE6-4342-B048-85BDC9FD1C3A}</a:tableStyleId>
              </a:tblPr>
              <a:tblGrid>
                <a:gridCol w="3893371"/>
                <a:gridCol w="3893371"/>
              </a:tblGrid>
              <a:tr h="1139548">
                <a:tc gridSpan="2">
                  <a:txBody>
                    <a:bodyPr/>
                    <a:lstStyle/>
                    <a:p>
                      <a:pPr algn="ctr"/>
                      <a:r>
                        <a:rPr lang="es-MX" sz="1800" b="1" kern="1200" dirty="0" smtClean="0">
                          <a:solidFill>
                            <a:srgbClr val="FFFF00"/>
                          </a:solidFill>
                          <a:latin typeface="+mn-lt"/>
                          <a:ea typeface="+mn-ea"/>
                          <a:cs typeface="+mn-cs"/>
                        </a:rPr>
                        <a:t> </a:t>
                      </a:r>
                      <a:r>
                        <a:rPr lang="es-MX" sz="3600" b="1" kern="1200" dirty="0" smtClean="0">
                          <a:solidFill>
                            <a:srgbClr val="FFFF00"/>
                          </a:solidFill>
                          <a:latin typeface="+mn-lt"/>
                          <a:ea typeface="+mn-ea"/>
                          <a:cs typeface="+mn-cs"/>
                        </a:rPr>
                        <a:t>ATENCIÓN DE CASOS</a:t>
                      </a:r>
                      <a:endParaRPr lang="es-ES" sz="3600" dirty="0">
                        <a:solidFill>
                          <a:srgbClr val="FFFF00"/>
                        </a:solidFill>
                      </a:endParaRPr>
                    </a:p>
                  </a:txBody>
                  <a:tcPr/>
                </a:tc>
                <a:tc hMerge="1">
                  <a:txBody>
                    <a:bodyPr/>
                    <a:lstStyle/>
                    <a:p>
                      <a:endParaRPr lang="es-ES" dirty="0"/>
                    </a:p>
                  </a:txBody>
                  <a:tcPr/>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APODERADOS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30 APODERADOS</a:t>
                      </a:r>
                      <a:endParaRPr lang="es-ES" sz="2000" b="1" dirty="0">
                        <a:latin typeface="Calibri"/>
                        <a:ea typeface="Calibri"/>
                        <a:cs typeface="Times New Roman"/>
                      </a:endParaRPr>
                    </a:p>
                  </a:txBody>
                  <a:tcPr marL="68580" marR="68580" marT="0" marB="0"/>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ESTUDIANTES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18 ESTUDIANTES</a:t>
                      </a:r>
                      <a:endParaRPr lang="es-ES" sz="2000" b="1" dirty="0">
                        <a:latin typeface="Calibri"/>
                        <a:ea typeface="Calibri"/>
                        <a:cs typeface="Times New Roman"/>
                      </a:endParaRPr>
                    </a:p>
                  </a:txBody>
                  <a:tcPr marL="68580" marR="68580" marT="0" marB="0"/>
                </a:tc>
              </a:tr>
              <a:tr h="1777227">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DERIVACIÓN </a:t>
                      </a:r>
                      <a:r>
                        <a:rPr lang="es-MX" sz="2000" b="1" dirty="0">
                          <a:latin typeface="Calibri"/>
                          <a:ea typeface="Calibri"/>
                          <a:cs typeface="Times New Roman"/>
                        </a:rPr>
                        <a:t>DE ESTUDIANTES A CONVIVENCIA ESCOLAR</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24 ESTUDIANTES</a:t>
                      </a:r>
                      <a:endParaRPr lang="es-ES" sz="20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8"/>
          <a:ext cx="8644000" cy="5954919"/>
        </p:xfrm>
        <a:graphic>
          <a:graphicData uri="http://schemas.openxmlformats.org/drawingml/2006/table">
            <a:tbl>
              <a:tblPr firstRow="1" bandRow="1">
                <a:tableStyleId>{5C22544A-7EE6-4342-B048-85BDC9FD1C3A}</a:tableStyleId>
              </a:tblPr>
              <a:tblGrid>
                <a:gridCol w="2161000"/>
                <a:gridCol w="6483000"/>
              </a:tblGrid>
              <a:tr h="57150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ENCUESTA DE SATISFACCIÓN</a:t>
                      </a:r>
                      <a:endParaRPr lang="es-ES" sz="2400" b="1" i="1" kern="1200" dirty="0" smtClean="0">
                        <a:solidFill>
                          <a:srgbClr val="FFFF00"/>
                        </a:solidFill>
                        <a:latin typeface="+mn-lt"/>
                        <a:ea typeface="+mn-ea"/>
                        <a:cs typeface="+mn-cs"/>
                      </a:endParaRPr>
                    </a:p>
                  </a:txBody>
                  <a:tcPr/>
                </a:tc>
                <a:tc hMerge="1">
                  <a:txBody>
                    <a:bodyPr/>
                    <a:lstStyle/>
                    <a:p>
                      <a:endParaRPr lang="es-ES" dirty="0"/>
                    </a:p>
                  </a:txBody>
                  <a:tcPr/>
                </a:tc>
              </a:tr>
              <a:tr h="1273533">
                <a:tc>
                  <a:txBody>
                    <a:bodyPr/>
                    <a:lstStyle/>
                    <a:p>
                      <a:endParaRPr lang="es-ES" b="1" i="1" dirty="0" smtClean="0"/>
                    </a:p>
                    <a:p>
                      <a:r>
                        <a:rPr lang="es-ES" b="1" i="1" dirty="0" smtClean="0"/>
                        <a:t>OBJETIVO</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i="1" kern="1200" dirty="0" smtClean="0">
                          <a:solidFill>
                            <a:schemeClr val="dk1"/>
                          </a:solidFill>
                          <a:latin typeface="+mn-lt"/>
                          <a:ea typeface="+mn-ea"/>
                          <a:cs typeface="+mn-cs"/>
                        </a:rPr>
                        <a:t>Determinar el grado de satisfacción de los estudiantes, apoderados y profesores del instituto superior de comercio “EMS” Talca, para contribuir a la mejora continúa en la calidad de la educación y alcanzar el nivel deseado.</a:t>
                      </a:r>
                      <a:endParaRPr lang="es-ES" sz="1800" i="1" kern="1200" dirty="0" smtClean="0">
                        <a:solidFill>
                          <a:schemeClr val="dk1"/>
                        </a:solidFill>
                        <a:latin typeface="+mn-lt"/>
                        <a:ea typeface="+mn-ea"/>
                        <a:cs typeface="+mn-cs"/>
                      </a:endParaRPr>
                    </a:p>
                  </a:txBody>
                  <a:tcPr/>
                </a:tc>
              </a:tr>
              <a:tr h="1273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i="1" kern="1200" dirty="0" smtClean="0">
                          <a:solidFill>
                            <a:schemeClr val="dk1"/>
                          </a:solidFill>
                          <a:latin typeface="+mn-lt"/>
                          <a:ea typeface="+mn-ea"/>
                          <a:cs typeface="+mn-cs"/>
                        </a:rPr>
                        <a:t>CATEGORIAS DE LA ENCUESTA</a:t>
                      </a:r>
                      <a:endParaRPr lang="es-ES" sz="1800" i="1" kern="1200" dirty="0" smtClean="0">
                        <a:solidFill>
                          <a:schemeClr val="dk1"/>
                        </a:solidFill>
                        <a:latin typeface="+mn-lt"/>
                        <a:ea typeface="+mn-ea"/>
                        <a:cs typeface="+mn-cs"/>
                      </a:endParaRPr>
                    </a:p>
                    <a:p>
                      <a:endParaRPr lang="es-ES" i="1" dirty="0"/>
                    </a:p>
                  </a:txBody>
                  <a:tcPr/>
                </a:tc>
                <a:tc>
                  <a:txBody>
                    <a:bodyPr/>
                    <a:lstStyle/>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royecto educacional</a:t>
                      </a:r>
                    </a:p>
                    <a:p>
                      <a:pPr lvl="0"/>
                      <a:r>
                        <a:rPr lang="es-ES" sz="1800" i="1" kern="1200" dirty="0" smtClean="0">
                          <a:solidFill>
                            <a:schemeClr val="dk1"/>
                          </a:solidFill>
                          <a:latin typeface="+mn-lt"/>
                          <a:ea typeface="+mn-ea"/>
                          <a:cs typeface="+mn-cs"/>
                        </a:rPr>
                        <a:t>- Relaciones interpersonales</a:t>
                      </a:r>
                    </a:p>
                    <a:p>
                      <a:pPr lvl="0"/>
                      <a:r>
                        <a:rPr lang="es-ES" sz="1800" i="1" kern="1200" dirty="0" smtClean="0">
                          <a:solidFill>
                            <a:schemeClr val="dk1"/>
                          </a:solidFill>
                          <a:latin typeface="+mn-lt"/>
                          <a:ea typeface="+mn-ea"/>
                          <a:cs typeface="+mn-cs"/>
                        </a:rPr>
                        <a:t>-Identificación con el Instituto</a:t>
                      </a:r>
                    </a:p>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roceso enseñanza aprendizaje </a:t>
                      </a:r>
                    </a:p>
                  </a:txBody>
                  <a:tcPr/>
                </a:tc>
              </a:tr>
              <a:tr h="1607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kern="1200" dirty="0" smtClean="0">
                          <a:solidFill>
                            <a:schemeClr val="dk1"/>
                          </a:solidFill>
                          <a:latin typeface="+mn-lt"/>
                          <a:ea typeface="+mn-ea"/>
                          <a:cs typeface="+mn-cs"/>
                        </a:rPr>
                        <a:t> MUESTRA REPRESENTATIVA, 20% DE LA COMUNIDAD EDUCATIVA</a:t>
                      </a:r>
                      <a:endParaRPr lang="es-ES" sz="1800" i="1" kern="1200" dirty="0" smtClean="0">
                        <a:solidFill>
                          <a:schemeClr val="dk1"/>
                        </a:solidFill>
                        <a:latin typeface="+mn-lt"/>
                        <a:ea typeface="+mn-ea"/>
                        <a:cs typeface="+mn-cs"/>
                      </a:endParaRPr>
                    </a:p>
                  </a:txBody>
                  <a:tcPr/>
                </a:tc>
                <a:tc>
                  <a:txBody>
                    <a:bodyPr/>
                    <a:lstStyle/>
                    <a:p>
                      <a:pPr lvl="0"/>
                      <a:r>
                        <a:rPr lang="es-CL" sz="1800" i="1" kern="1200" dirty="0" smtClean="0">
                          <a:solidFill>
                            <a:schemeClr val="dk1"/>
                          </a:solidFill>
                          <a:latin typeface="+mn-lt"/>
                          <a:ea typeface="+mn-ea"/>
                          <a:cs typeface="+mn-cs"/>
                        </a:rPr>
                        <a:t>-</a:t>
                      </a:r>
                      <a:r>
                        <a:rPr lang="es-CL" sz="1800" i="1" kern="1200" baseline="0" dirty="0" smtClean="0">
                          <a:solidFill>
                            <a:schemeClr val="dk1"/>
                          </a:solidFill>
                          <a:latin typeface="+mn-lt"/>
                          <a:ea typeface="+mn-ea"/>
                          <a:cs typeface="+mn-cs"/>
                        </a:rPr>
                        <a:t> E</a:t>
                      </a:r>
                      <a:r>
                        <a:rPr lang="es-CL" sz="1800" i="1" kern="1200" dirty="0" smtClean="0">
                          <a:solidFill>
                            <a:schemeClr val="dk1"/>
                          </a:solidFill>
                          <a:latin typeface="+mn-lt"/>
                          <a:ea typeface="+mn-ea"/>
                          <a:cs typeface="+mn-cs"/>
                        </a:rPr>
                        <a:t>studiantes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P</a:t>
                      </a:r>
                      <a:r>
                        <a:rPr lang="es-CL" sz="1800" i="1" kern="1200" dirty="0" smtClean="0">
                          <a:solidFill>
                            <a:schemeClr val="dk1"/>
                          </a:solidFill>
                          <a:latin typeface="+mn-lt"/>
                          <a:ea typeface="+mn-ea"/>
                          <a:cs typeface="+mn-cs"/>
                        </a:rPr>
                        <a:t>rofesores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l</a:t>
                      </a:r>
                      <a:r>
                        <a:rPr lang="es-CL" sz="1800" i="1" kern="1200" dirty="0" smtClean="0">
                          <a:solidFill>
                            <a:schemeClr val="dk1"/>
                          </a:solidFill>
                          <a:latin typeface="+mn-lt"/>
                          <a:ea typeface="+mn-ea"/>
                          <a:cs typeface="+mn-cs"/>
                        </a:rPr>
                        <a:t>ey SEP</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A</a:t>
                      </a:r>
                      <a:r>
                        <a:rPr lang="es-CL" sz="1800" i="1" kern="1200" dirty="0" smtClean="0">
                          <a:solidFill>
                            <a:schemeClr val="dk1"/>
                          </a:solidFill>
                          <a:latin typeface="+mn-lt"/>
                          <a:ea typeface="+mn-ea"/>
                          <a:cs typeface="+mn-cs"/>
                        </a:rPr>
                        <a:t>poderados</a:t>
                      </a:r>
                      <a:endParaRPr lang="es-ES" sz="1800" i="1" kern="1200" dirty="0" smtClean="0">
                        <a:solidFill>
                          <a:schemeClr val="dk1"/>
                        </a:solidFill>
                        <a:latin typeface="+mn-lt"/>
                        <a:ea typeface="+mn-ea"/>
                        <a:cs typeface="+mn-cs"/>
                      </a:endParaRPr>
                    </a:p>
                    <a:p>
                      <a:pPr lvl="0"/>
                      <a:r>
                        <a:rPr lang="es-CL" sz="1800" b="1" i="1" kern="1200" dirty="0" smtClean="0">
                          <a:solidFill>
                            <a:schemeClr val="dk1"/>
                          </a:solidFill>
                          <a:latin typeface="+mn-lt"/>
                          <a:ea typeface="+mn-ea"/>
                          <a:cs typeface="+mn-cs"/>
                        </a:rPr>
                        <a:t> </a:t>
                      </a:r>
                      <a:r>
                        <a:rPr lang="es-CL" sz="1800" b="0" i="1" kern="1200" dirty="0" smtClean="0">
                          <a:solidFill>
                            <a:schemeClr val="dk1"/>
                          </a:solidFill>
                          <a:latin typeface="+mn-lt"/>
                          <a:ea typeface="+mn-ea"/>
                          <a:cs typeface="+mn-cs"/>
                        </a:rPr>
                        <a:t>-</a:t>
                      </a:r>
                      <a:r>
                        <a:rPr lang="es-CL" sz="1800" b="0" i="1" kern="1200" baseline="0" dirty="0" smtClean="0">
                          <a:solidFill>
                            <a:schemeClr val="dk1"/>
                          </a:solidFill>
                          <a:latin typeface="+mn-lt"/>
                          <a:ea typeface="+mn-ea"/>
                          <a:cs typeface="+mn-cs"/>
                        </a:rPr>
                        <a:t> Asistentes</a:t>
                      </a:r>
                      <a:r>
                        <a:rPr lang="es-CL" sz="1800" i="1" kern="1200" dirty="0" smtClean="0">
                          <a:solidFill>
                            <a:schemeClr val="dk1"/>
                          </a:solidFill>
                          <a:latin typeface="+mn-lt"/>
                          <a:ea typeface="+mn-ea"/>
                          <a:cs typeface="+mn-cs"/>
                        </a:rPr>
                        <a:t> de la educación</a:t>
                      </a:r>
                      <a:endParaRPr lang="es-ES" sz="1800" i="1" kern="1200" dirty="0" smtClean="0">
                        <a:solidFill>
                          <a:schemeClr val="dk1"/>
                        </a:solidFill>
                        <a:latin typeface="+mn-lt"/>
                        <a:ea typeface="+mn-ea"/>
                        <a:cs typeface="+mn-cs"/>
                      </a:endParaRPr>
                    </a:p>
                  </a:txBody>
                  <a:tcPr/>
                </a:tc>
              </a:tr>
              <a:tr h="685748">
                <a:tc>
                  <a:txBody>
                    <a:bodyPr/>
                    <a:lstStyle/>
                    <a:p>
                      <a:r>
                        <a:rPr lang="es-MX" sz="1800" b="1" i="1" kern="1200" dirty="0" smtClean="0">
                          <a:solidFill>
                            <a:schemeClr val="dk1"/>
                          </a:solidFill>
                          <a:latin typeface="+mn-lt"/>
                          <a:ea typeface="+mn-ea"/>
                          <a:cs typeface="+mn-cs"/>
                        </a:rPr>
                        <a:t>NIVEL DE SATISFACIÓN</a:t>
                      </a:r>
                      <a:r>
                        <a:rPr lang="es-MX" sz="1800" i="1" kern="1200" dirty="0" smtClean="0">
                          <a:solidFill>
                            <a:schemeClr val="dk1"/>
                          </a:solidFill>
                          <a:latin typeface="+mn-lt"/>
                          <a:ea typeface="+mn-ea"/>
                          <a:cs typeface="+mn-cs"/>
                        </a:rPr>
                        <a:t>: </a:t>
                      </a:r>
                      <a:endParaRPr lang="es-ES" i="1" dirty="0"/>
                    </a:p>
                  </a:txBody>
                  <a:tcPr/>
                </a:tc>
                <a:tc>
                  <a:txBody>
                    <a:bodyPr/>
                    <a:lstStyle/>
                    <a:p>
                      <a:r>
                        <a:rPr lang="es-MX" sz="1800" i="1" kern="1200" dirty="0" smtClean="0">
                          <a:solidFill>
                            <a:schemeClr val="dk1"/>
                          </a:solidFill>
                          <a:latin typeface="+mn-lt"/>
                          <a:ea typeface="+mn-ea"/>
                          <a:cs typeface="+mn-cs"/>
                        </a:rPr>
                        <a:t> 1.- MUY DE ACUERDO    2.- DE ACUERDO     3.- EN DESACUERDO   </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4.- MUY EN DESACUERDO</a:t>
                      </a:r>
                      <a:endParaRPr lang="es-ES" sz="1800" i="1" kern="1200" dirty="0" smtClean="0">
                        <a:solidFill>
                          <a:schemeClr val="dk1"/>
                        </a:solidFill>
                        <a:latin typeface="+mn-lt"/>
                        <a:ea typeface="+mn-ea"/>
                        <a:cs typeface="+mn-cs"/>
                      </a:endParaRPr>
                    </a:p>
                  </a:txBody>
                  <a:tcPr/>
                </a:tc>
              </a:tr>
              <a:tr h="543367">
                <a:tc>
                  <a:txBody>
                    <a:bodyPr/>
                    <a:lstStyle/>
                    <a:p>
                      <a:r>
                        <a:rPr lang="es-MX" sz="1800" b="1" i="1" kern="1200" dirty="0" smtClean="0">
                          <a:solidFill>
                            <a:schemeClr val="dk1"/>
                          </a:solidFill>
                          <a:latin typeface="+mn-lt"/>
                          <a:ea typeface="+mn-ea"/>
                          <a:cs typeface="+mn-cs"/>
                        </a:rPr>
                        <a:t>RESULTADO FINAL</a:t>
                      </a:r>
                      <a:endParaRPr lang="es-ES" i="1" dirty="0"/>
                    </a:p>
                  </a:txBody>
                  <a:tcPr/>
                </a:tc>
                <a:tc>
                  <a:txBody>
                    <a:bodyPr/>
                    <a:lstStyle/>
                    <a:p>
                      <a:r>
                        <a:rPr lang="es-MX" sz="1800" i="1" kern="1200" dirty="0" smtClean="0">
                          <a:solidFill>
                            <a:schemeClr val="dk1"/>
                          </a:solidFill>
                          <a:latin typeface="+mn-lt"/>
                          <a:ea typeface="+mn-ea"/>
                          <a:cs typeface="+mn-cs"/>
                        </a:rPr>
                        <a:t>: </a:t>
                      </a:r>
                      <a:r>
                        <a:rPr lang="es-MX" sz="1800" b="1" i="1" u="none" kern="1200" dirty="0" smtClean="0">
                          <a:solidFill>
                            <a:schemeClr val="dk1"/>
                          </a:solidFill>
                          <a:latin typeface="+mn-lt"/>
                          <a:ea typeface="+mn-ea"/>
                          <a:cs typeface="+mn-cs"/>
                        </a:rPr>
                        <a:t>“DE ACUERDO”</a:t>
                      </a:r>
                      <a:endParaRPr lang="es-ES" b="1" i="1" u="none"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357164"/>
          <a:ext cx="8715436" cy="5310934"/>
        </p:xfrm>
        <a:graphic>
          <a:graphicData uri="http://schemas.openxmlformats.org/drawingml/2006/table">
            <a:tbl>
              <a:tblPr firstRow="1" bandRow="1">
                <a:tableStyleId>{5C22544A-7EE6-4342-B048-85BDC9FD1C3A}</a:tableStyleId>
              </a:tblPr>
              <a:tblGrid>
                <a:gridCol w="1500198"/>
                <a:gridCol w="7215238"/>
              </a:tblGrid>
              <a:tr h="52336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800" b="1" i="1" kern="1200" dirty="0" smtClean="0">
                          <a:solidFill>
                            <a:srgbClr val="FFFF00"/>
                          </a:solidFill>
                          <a:latin typeface="+mn-lt"/>
                          <a:ea typeface="+mn-ea"/>
                          <a:cs typeface="+mn-cs"/>
                        </a:rPr>
                        <a:t>ESCUELA DE LA FAMILIA</a:t>
                      </a:r>
                      <a:endParaRPr lang="es-ES" sz="2800" b="1" i="1" kern="1200" dirty="0" smtClean="0">
                        <a:solidFill>
                          <a:srgbClr val="FFFF00"/>
                        </a:solidFill>
                        <a:latin typeface="+mn-lt"/>
                        <a:ea typeface="+mn-ea"/>
                        <a:cs typeface="+mn-cs"/>
                      </a:endParaRPr>
                    </a:p>
                  </a:txBody>
                  <a:tcPr/>
                </a:tc>
                <a:tc hMerge="1">
                  <a:txBody>
                    <a:bodyPr/>
                    <a:lstStyle/>
                    <a:p>
                      <a:endParaRPr lang="es-ES" dirty="0"/>
                    </a:p>
                  </a:txBody>
                  <a:tcPr/>
                </a:tc>
              </a:tr>
              <a:tr h="1473099">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i="1" kern="1200" dirty="0" smtClean="0">
                          <a:solidFill>
                            <a:schemeClr val="dk1"/>
                          </a:solidFill>
                          <a:latin typeface="+mn-lt"/>
                          <a:ea typeface="+mn-ea"/>
                          <a:cs typeface="+mn-cs"/>
                        </a:rPr>
                        <a:t>Proporcionar  para los padres o apoderados de familia de los alumnos/as  del Instituto Superior de Comercio “EMS” diversas estrategias para apoyar, comprender y dar respuesta a los cambios propios de los procesos de desarrollo adolescente y la problemática del entorno</a:t>
                      </a:r>
                      <a:endParaRPr lang="es-ES" sz="1800" i="1" kern="1200" dirty="0" smtClean="0">
                        <a:solidFill>
                          <a:schemeClr val="dk1"/>
                        </a:solidFill>
                        <a:latin typeface="+mn-lt"/>
                        <a:ea typeface="+mn-ea"/>
                        <a:cs typeface="+mn-cs"/>
                      </a:endParaRPr>
                    </a:p>
                    <a:p>
                      <a:endParaRPr lang="es-ES" i="1" dirty="0"/>
                    </a:p>
                  </a:txBody>
                  <a:tcPr/>
                </a:tc>
              </a:tr>
              <a:tr h="1473099">
                <a:tc>
                  <a:txBody>
                    <a:bodyPr/>
                    <a:lstStyle/>
                    <a:p>
                      <a:r>
                        <a:rPr lang="es-MX" sz="1800" b="1" i="1" kern="1200" dirty="0" smtClean="0">
                          <a:solidFill>
                            <a:schemeClr val="dk1"/>
                          </a:solidFill>
                          <a:latin typeface="+mn-lt"/>
                          <a:ea typeface="+mn-ea"/>
                          <a:cs typeface="+mn-cs"/>
                        </a:rPr>
                        <a:t>TEMÁTICAS</a:t>
                      </a:r>
                      <a:endParaRPr lang="es-ES" i="1" dirty="0"/>
                    </a:p>
                  </a:txBody>
                  <a:tcPr/>
                </a:tc>
                <a:tc>
                  <a:txBody>
                    <a:bodyPr/>
                    <a:lstStyle/>
                    <a:p>
                      <a:r>
                        <a:rPr lang="es-MX" sz="1800" i="1" kern="1200" dirty="0" smtClean="0">
                          <a:solidFill>
                            <a:schemeClr val="dk1"/>
                          </a:solidFill>
                          <a:latin typeface="+mn-lt"/>
                          <a:ea typeface="+mn-ea"/>
                          <a:cs typeface="+mn-cs"/>
                        </a:rPr>
                        <a:t>- La cultura del estudiante; “Hábitos y técnicas de estudios” </a:t>
                      </a:r>
                      <a:endParaRPr lang="es-ES" sz="1800" i="1" kern="1200" dirty="0" smtClean="0">
                        <a:solidFill>
                          <a:schemeClr val="dk1"/>
                        </a:solidFill>
                        <a:latin typeface="+mn-lt"/>
                        <a:ea typeface="+mn-ea"/>
                        <a:cs typeface="+mn-cs"/>
                      </a:endParaRPr>
                    </a:p>
                    <a:p>
                      <a:pPr>
                        <a:buFontTx/>
                        <a:buChar char="-"/>
                      </a:pPr>
                      <a:r>
                        <a:rPr lang="es-MX" sz="1800" i="1" kern="1200" dirty="0" smtClean="0">
                          <a:solidFill>
                            <a:schemeClr val="dk1"/>
                          </a:solidFill>
                          <a:latin typeface="+mn-lt"/>
                          <a:ea typeface="+mn-ea"/>
                          <a:cs typeface="+mn-cs"/>
                        </a:rPr>
                        <a:t> Apoyando el aprendizaje de nuestros/as hijos/as</a:t>
                      </a:r>
                      <a:endParaRPr lang="es-ES" sz="1800" i="1" kern="1200" dirty="0" smtClean="0">
                        <a:solidFill>
                          <a:schemeClr val="dk1"/>
                        </a:solidFill>
                        <a:latin typeface="+mn-lt"/>
                        <a:ea typeface="+mn-ea"/>
                        <a:cs typeface="+mn-cs"/>
                      </a:endParaRPr>
                    </a:p>
                    <a:p>
                      <a:pPr>
                        <a:buFontTx/>
                        <a:buNone/>
                      </a:pPr>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Rol del padre o apoderado  en el aprendizaje de sus hijos/as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 Prevención del embarazo e ITS en el adolescente (</a:t>
                      </a:r>
                      <a:r>
                        <a:rPr lang="es-MX" sz="1800" i="1" kern="1200" dirty="0" err="1" smtClean="0">
                          <a:solidFill>
                            <a:schemeClr val="dk1"/>
                          </a:solidFill>
                          <a:latin typeface="+mn-lt"/>
                          <a:ea typeface="+mn-ea"/>
                          <a:cs typeface="+mn-cs"/>
                        </a:rPr>
                        <a:t>Cesfam</a:t>
                      </a:r>
                      <a:r>
                        <a:rPr lang="es-MX" sz="1800" i="1" kern="1200" dirty="0" smtClean="0">
                          <a:solidFill>
                            <a:schemeClr val="dk1"/>
                          </a:solidFill>
                          <a:latin typeface="+mn-lt"/>
                          <a:ea typeface="+mn-ea"/>
                          <a:cs typeface="+mn-cs"/>
                        </a:rPr>
                        <a:t> Faustino González)</a:t>
                      </a:r>
                      <a:endParaRPr lang="es-ES" sz="1800" i="1" kern="1200" dirty="0" smtClean="0">
                        <a:solidFill>
                          <a:schemeClr val="dk1"/>
                        </a:solidFill>
                        <a:latin typeface="+mn-lt"/>
                        <a:ea typeface="+mn-ea"/>
                        <a:cs typeface="+mn-cs"/>
                      </a:endParaRPr>
                    </a:p>
                  </a:txBody>
                  <a:tcPr/>
                </a:tc>
              </a:tr>
              <a:tr h="920687">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PRODUCTO</a:t>
                      </a:r>
                      <a:endParaRPr lang="es-ES" i="1" dirty="0"/>
                    </a:p>
                  </a:txBody>
                  <a:tcPr/>
                </a:tc>
                <a:tc>
                  <a:txBody>
                    <a:bodyPr/>
                    <a:lstStyle/>
                    <a:p>
                      <a:endParaRPr lang="es-MX"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Decálogo del apoderado </a:t>
                      </a:r>
                    </a:p>
                    <a:p>
                      <a:endParaRPr lang="es-ES" i="1" dirty="0"/>
                    </a:p>
                  </a:txBody>
                  <a:tcPr/>
                </a:tc>
              </a:tr>
              <a:tr h="920687">
                <a:tc>
                  <a:txBody>
                    <a:bodyPr/>
                    <a:lstStyle/>
                    <a:p>
                      <a:r>
                        <a:rPr lang="es-MX" sz="1800" b="1" i="1" kern="1200" dirty="0" smtClean="0">
                          <a:solidFill>
                            <a:schemeClr val="dk1"/>
                          </a:solidFill>
                          <a:latin typeface="+mn-lt"/>
                          <a:ea typeface="+mn-ea"/>
                          <a:cs typeface="+mn-cs"/>
                        </a:rPr>
                        <a:t>ASISTENCIA PROMEDIO</a:t>
                      </a:r>
                      <a:endParaRPr lang="es-ES" i="1" dirty="0"/>
                    </a:p>
                  </a:txBody>
                  <a:tcPr/>
                </a:tc>
                <a:tc>
                  <a:txBody>
                    <a:bodyPr/>
                    <a:lstStyle/>
                    <a:p>
                      <a:r>
                        <a:rPr lang="es-MX" sz="1800" i="1" kern="1200" dirty="0" smtClean="0">
                          <a:solidFill>
                            <a:schemeClr val="dk1"/>
                          </a:solidFill>
                          <a:latin typeface="+mn-lt"/>
                          <a:ea typeface="+mn-ea"/>
                          <a:cs typeface="+mn-cs"/>
                        </a:rPr>
                        <a:t>55% de directivas de cursos de Padres y Apoderados.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363272" cy="6192688"/>
          </a:xfrm>
        </p:spPr>
        <p:txBody>
          <a:bodyPr>
            <a:normAutofit/>
          </a:bodyPr>
          <a:lstStyle/>
          <a:p>
            <a:pPr marL="0" indent="0" algn="just">
              <a:buNone/>
            </a:pPr>
            <a:endParaRPr lang="es-ES" dirty="0" smtClean="0"/>
          </a:p>
          <a:p>
            <a:pPr marL="0" indent="0" algn="just">
              <a:buNone/>
            </a:pPr>
            <a:endParaRPr lang="es-ES" dirty="0" smtClean="0"/>
          </a:p>
        </p:txBody>
      </p:sp>
      <p:graphicFrame>
        <p:nvGraphicFramePr>
          <p:cNvPr id="4" name="3 Tabla"/>
          <p:cNvGraphicFramePr>
            <a:graphicFrameLocks noGrp="1"/>
          </p:cNvGraphicFramePr>
          <p:nvPr/>
        </p:nvGraphicFramePr>
        <p:xfrm>
          <a:off x="285720" y="928670"/>
          <a:ext cx="8429684" cy="4643470"/>
        </p:xfrm>
        <a:graphic>
          <a:graphicData uri="http://schemas.openxmlformats.org/drawingml/2006/table">
            <a:tbl>
              <a:tblPr firstRow="1" bandRow="1">
                <a:tableStyleId>{5C22544A-7EE6-4342-B048-85BDC9FD1C3A}</a:tableStyleId>
              </a:tblPr>
              <a:tblGrid>
                <a:gridCol w="8429684"/>
              </a:tblGrid>
              <a:tr h="4643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3600" i="1" dirty="0" smtClean="0"/>
                        <a:t>                         En cumplimiento con la ley Nº 19.979 de 1998, en lo que se refiere a su artículo Nº 11,   me   es  grato  presentar  a  la Comunidad Educativa la Cuenta Pública relacionada   con   las   actividades desarrolladas durante el año escolar 2015.</a:t>
                      </a:r>
                    </a:p>
                    <a:p>
                      <a:endParaRPr lang="es-CL" sz="3600"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2"/>
          <a:ext cx="8715436" cy="6217920"/>
        </p:xfrm>
        <a:graphic>
          <a:graphicData uri="http://schemas.openxmlformats.org/drawingml/2006/table">
            <a:tbl>
              <a:tblPr firstRow="1" bandRow="1">
                <a:tableStyleId>{5C22544A-7EE6-4342-B048-85BDC9FD1C3A}</a:tableStyleId>
              </a:tblPr>
              <a:tblGrid>
                <a:gridCol w="1571636"/>
                <a:gridCol w="7143800"/>
              </a:tblGrid>
              <a:tr h="5679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ESCUELA DE LIDERAZGO</a:t>
                      </a:r>
                      <a:endParaRPr lang="es-ES" sz="2400" b="1" i="1" kern="1200" dirty="0" smtClean="0">
                        <a:solidFill>
                          <a:srgbClr val="FFFF00"/>
                        </a:solidFill>
                        <a:latin typeface="+mn-lt"/>
                        <a:ea typeface="+mn-ea"/>
                        <a:cs typeface="+mn-cs"/>
                      </a:endParaRPr>
                    </a:p>
                    <a:p>
                      <a:pPr algn="ctr"/>
                      <a:endParaRPr lang="es-ES" dirty="0">
                        <a:solidFill>
                          <a:srgbClr val="FFFF00"/>
                        </a:solidFill>
                      </a:endParaRPr>
                    </a:p>
                  </a:txBody>
                  <a:tcPr/>
                </a:tc>
                <a:tc hMerge="1">
                  <a:txBody>
                    <a:bodyPr/>
                    <a:lstStyle/>
                    <a:p>
                      <a:endParaRPr lang="es-ES" dirty="0"/>
                    </a:p>
                  </a:txBody>
                  <a:tcPr/>
                </a:tc>
              </a:tr>
              <a:tr h="56795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Los presidentes de curso del Instituto Superior de Comercio “Enrique Maldonado Sepúlveda” fortalecerán los procesos de formación integral, mediante un liderazgo efectivo y de compromiso que ganen en identidad y pertinencia, con conciencia crítica y profundo sentido de solidaridad y tolerancia, buscando el bien común  y siendo  capaces  de iniciar procesos creativos colectivos, para una mejor convivencia escolar en la comunidad educativa.</a:t>
                      </a:r>
                    </a:p>
                  </a:txBody>
                  <a:tcPr/>
                </a:tc>
              </a:tr>
              <a:tr h="567958">
                <a:tc>
                  <a:txBody>
                    <a:bodyPr/>
                    <a:lstStyle/>
                    <a:p>
                      <a:r>
                        <a:rPr lang="es-ES" b="1" i="1" dirty="0" smtClean="0"/>
                        <a:t>TEMÁTICAS</a:t>
                      </a:r>
                      <a:endParaRPr lang="es-ES" b="1" i="1" dirty="0"/>
                    </a:p>
                  </a:txBody>
                  <a:tcPr/>
                </a:tc>
                <a:tc>
                  <a:txBody>
                    <a:bodyPr/>
                    <a:lstStyle/>
                    <a:p>
                      <a:r>
                        <a:rPr lang="es-ES" sz="1800" i="1" kern="1200" dirty="0" smtClean="0">
                          <a:solidFill>
                            <a:schemeClr val="dk1"/>
                          </a:solidFill>
                          <a:latin typeface="+mn-lt"/>
                          <a:ea typeface="+mn-ea"/>
                          <a:cs typeface="+mn-cs"/>
                        </a:rPr>
                        <a:t>- Talleres de</a:t>
                      </a:r>
                      <a:r>
                        <a:rPr lang="es-ES" sz="1800" b="1" i="1" kern="1200" dirty="0" smtClean="0">
                          <a:solidFill>
                            <a:schemeClr val="dk1"/>
                          </a:solidFill>
                          <a:latin typeface="+mn-lt"/>
                          <a:ea typeface="+mn-ea"/>
                          <a:cs typeface="+mn-cs"/>
                        </a:rPr>
                        <a:t> </a:t>
                      </a:r>
                      <a:r>
                        <a:rPr lang="es-ES" sz="1800" i="1" kern="1200" dirty="0" smtClean="0">
                          <a:solidFill>
                            <a:schemeClr val="dk1"/>
                          </a:solidFill>
                          <a:latin typeface="+mn-lt"/>
                          <a:ea typeface="+mn-ea"/>
                          <a:cs typeface="+mn-cs"/>
                        </a:rPr>
                        <a:t>desarrollo de competencias y habilidades blandas.</a:t>
                      </a:r>
                    </a:p>
                    <a:p>
                      <a:r>
                        <a:rPr lang="es-ES" sz="1800" i="1" kern="1200" dirty="0" smtClean="0">
                          <a:solidFill>
                            <a:schemeClr val="dk1"/>
                          </a:solidFill>
                          <a:latin typeface="+mn-lt"/>
                          <a:ea typeface="+mn-ea"/>
                          <a:cs typeface="+mn-cs"/>
                        </a:rPr>
                        <a:t>- Talleres de cultura del estudiante: producto; “decálogo del estudiante  </a:t>
                      </a:r>
                      <a:r>
                        <a:rPr lang="es-ES" sz="1800" i="1" kern="1200" dirty="0" err="1" smtClean="0">
                          <a:solidFill>
                            <a:schemeClr val="dk1"/>
                          </a:solidFill>
                          <a:latin typeface="+mn-lt"/>
                          <a:ea typeface="+mn-ea"/>
                          <a:cs typeface="+mn-cs"/>
                        </a:rPr>
                        <a:t>institutano</a:t>
                      </a:r>
                      <a:r>
                        <a:rPr lang="es-ES" sz="1800" i="1" kern="1200" dirty="0" smtClean="0">
                          <a:solidFill>
                            <a:schemeClr val="dk1"/>
                          </a:solidFill>
                          <a:latin typeface="+mn-lt"/>
                          <a:ea typeface="+mn-ea"/>
                          <a:cs typeface="+mn-cs"/>
                        </a:rPr>
                        <a:t>”</a:t>
                      </a:r>
                    </a:p>
                    <a:p>
                      <a:r>
                        <a:rPr lang="es-ES" sz="1800" i="1" kern="1200" dirty="0" smtClean="0">
                          <a:solidFill>
                            <a:schemeClr val="dk1"/>
                          </a:solidFill>
                          <a:latin typeface="+mn-lt"/>
                          <a:ea typeface="+mn-ea"/>
                          <a:cs typeface="+mn-cs"/>
                        </a:rPr>
                        <a:t>- Talleres de afectividad y sexualidad: producto; sociabilizar información y folletos de prevención del embarazo en sus cursos</a:t>
                      </a:r>
                    </a:p>
                    <a:p>
                      <a:r>
                        <a:rPr lang="es-ES" sz="1800" i="1" kern="1200" dirty="0" smtClean="0">
                          <a:solidFill>
                            <a:schemeClr val="dk1"/>
                          </a:solidFill>
                          <a:latin typeface="+mn-lt"/>
                          <a:ea typeface="+mn-ea"/>
                          <a:cs typeface="+mn-cs"/>
                        </a:rPr>
                        <a:t>- Charla: suicidio del adolescente por PDI de Santiago (liceo piloto en Talca)</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Colaboración  con departamento de orientación en citación de estudiantes con beca, de salud, PSU, reforzamiento de estudiantes descendidos de 1°s años, trabajo colaborativo con profesor jefe entre otras.</a:t>
                      </a:r>
                    </a:p>
                  </a:txBody>
                  <a:tcPr/>
                </a:tc>
              </a:tr>
              <a:tr h="567958">
                <a:tc>
                  <a:txBody>
                    <a:bodyPr/>
                    <a:lstStyle/>
                    <a:p>
                      <a:r>
                        <a:rPr lang="es-ES" sz="1800" b="1" i="1" kern="1200" dirty="0" smtClean="0">
                          <a:solidFill>
                            <a:schemeClr val="dk1"/>
                          </a:solidFill>
                          <a:latin typeface="+mn-lt"/>
                          <a:ea typeface="+mn-ea"/>
                          <a:cs typeface="+mn-cs"/>
                        </a:rPr>
                        <a:t>ASISTENCIA PROMEDIO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85%</a:t>
                      </a: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14287"/>
          <a:ext cx="8572560" cy="6162568"/>
        </p:xfrm>
        <a:graphic>
          <a:graphicData uri="http://schemas.openxmlformats.org/drawingml/2006/table">
            <a:tbl>
              <a:tblPr firstRow="1" bandRow="1">
                <a:tableStyleId>{5C22544A-7EE6-4342-B048-85BDC9FD1C3A}</a:tableStyleId>
              </a:tblPr>
              <a:tblGrid>
                <a:gridCol w="1500198"/>
                <a:gridCol w="7072362"/>
              </a:tblGrid>
              <a:tr h="8660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i="1" kern="1200" dirty="0" smtClean="0">
                          <a:solidFill>
                            <a:srgbClr val="FFFF00"/>
                          </a:solidFill>
                          <a:latin typeface="+mn-lt"/>
                          <a:ea typeface="+mn-ea"/>
                          <a:cs typeface="+mn-cs"/>
                        </a:rPr>
                        <a:t>PLAN DE AFECTIVIDAD, SEXUALIDAD Y GÉNERO</a:t>
                      </a:r>
                    </a:p>
                  </a:txBody>
                  <a:tcPr/>
                </a:tc>
                <a:tc hMerge="1">
                  <a:txBody>
                    <a:bodyPr/>
                    <a:lstStyle/>
                    <a:p>
                      <a:endParaRPr lang="es-ES" dirty="0"/>
                    </a:p>
                  </a:txBody>
                  <a:tcPr/>
                </a:tc>
              </a:tr>
              <a:tr h="102694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chemeClr val="dk1"/>
                          </a:solidFill>
                          <a:latin typeface="+mn-lt"/>
                          <a:ea typeface="+mn-ea"/>
                          <a:cs typeface="+mn-cs"/>
                        </a:rPr>
                        <a:t>- Fortalecer el aprendizaje en afectividad, sexualidad y género en la Comunidad de Aprendizaje, como estrategia de auto-cuidado. </a:t>
                      </a:r>
                      <a:endParaRPr lang="es-ES" sz="2400" b="1" i="1" kern="1200" dirty="0" smtClean="0">
                        <a:solidFill>
                          <a:schemeClr val="dk1"/>
                        </a:solidFill>
                        <a:latin typeface="+mn-lt"/>
                        <a:ea typeface="+mn-ea"/>
                        <a:cs typeface="+mn-cs"/>
                      </a:endParaRPr>
                    </a:p>
                  </a:txBody>
                  <a:tcPr/>
                </a:tc>
              </a:tr>
              <a:tr h="1026948">
                <a:tc rowSpan="4">
                  <a:txBody>
                    <a:bodyPr/>
                    <a:lstStyle/>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smtClean="0"/>
                    </a:p>
                    <a:p>
                      <a:r>
                        <a:rPr lang="es-ES" b="1" i="1" dirty="0" smtClean="0"/>
                        <a:t>ACTIVIDADES</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EN HORAS DE ORIENTACIÓN DE 1° A 4° MEDIO</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ESCUELA DE LA FAMILIA</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CON ASISTENTES DE LA EDUCACIÓN</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MESA INFORMATIVA</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0" cy="6205475"/>
        </p:xfrm>
        <a:graphic>
          <a:graphicData uri="http://schemas.openxmlformats.org/drawingml/2006/table">
            <a:tbl>
              <a:tblPr firstRow="1" bandRow="1">
                <a:tableStyleId>{5C22544A-7EE6-4342-B048-85BDC9FD1C3A}</a:tableStyleId>
              </a:tblPr>
              <a:tblGrid>
                <a:gridCol w="2071702"/>
                <a:gridCol w="1785950"/>
                <a:gridCol w="1243020"/>
                <a:gridCol w="1971690"/>
                <a:gridCol w="1428758"/>
              </a:tblGrid>
              <a:tr h="77690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PLAN PEDAGÓGICO DE REFORZAMIENTO DE PRIMEROS AÑOS</a:t>
                      </a:r>
                      <a:endParaRPr lang="es-ES" sz="2400" b="1" i="1" kern="1200" dirty="0" smtClean="0">
                        <a:solidFill>
                          <a:srgbClr val="FFFF00"/>
                        </a:solidFill>
                        <a:latin typeface="+mn-lt"/>
                        <a:ea typeface="+mn-ea"/>
                        <a:cs typeface="+mn-cs"/>
                      </a:endParaRPr>
                    </a:p>
                    <a:p>
                      <a:endParaRPr lang="es-ES" sz="2400" i="1" dirty="0">
                        <a:solidFill>
                          <a:srgbClr val="FFFF00"/>
                        </a:solidFill>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2071743">
                <a:tc>
                  <a:txBody>
                    <a:bodyPr/>
                    <a:lstStyle/>
                    <a:p>
                      <a:endParaRPr lang="es-ES" sz="1800" b="1" i="1" kern="1200" dirty="0" smtClean="0">
                        <a:solidFill>
                          <a:schemeClr val="dk1"/>
                        </a:solidFill>
                        <a:latin typeface="+mn-lt"/>
                        <a:ea typeface="+mn-ea"/>
                        <a:cs typeface="+mn-cs"/>
                      </a:endParaRPr>
                    </a:p>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OBJETIVO</a:t>
                      </a:r>
                      <a:endParaRPr lang="es-ES" i="1"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kern="1200" dirty="0" smtClean="0">
                          <a:solidFill>
                            <a:schemeClr val="dk1"/>
                          </a:solidFill>
                          <a:latin typeface="+mn-lt"/>
                          <a:ea typeface="+mn-ea"/>
                          <a:cs typeface="+mn-cs"/>
                        </a:rPr>
                        <a:t>- Mejorar el Rendimiento Académico de los/as estudiantes de primero medio con bajo aprendizaje, a través de la implementación de talleres de Manejo de Técnicas y Hábito de Estudio.</a:t>
                      </a: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49549">
                <a:tc>
                  <a:txBody>
                    <a:bodyPr/>
                    <a:lstStyle/>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MES</a:t>
                      </a:r>
                      <a:endParaRPr lang="es-ES" i="1" dirty="0"/>
                    </a:p>
                  </a:txBody>
                  <a:tcPr/>
                </a:tc>
                <a:tc gridSpan="4">
                  <a:txBody>
                    <a:bodyPr/>
                    <a:lstStyle/>
                    <a:p>
                      <a:endParaRPr lang="es-ES" sz="1800" i="1" kern="1200" dirty="0" smtClean="0">
                        <a:solidFill>
                          <a:schemeClr val="dk1"/>
                        </a:solidFill>
                        <a:latin typeface="+mn-lt"/>
                        <a:ea typeface="+mn-ea"/>
                        <a:cs typeface="+mn-cs"/>
                      </a:endParaRPr>
                    </a:p>
                    <a:p>
                      <a:r>
                        <a:rPr lang="es-ES" sz="2400" i="1" kern="1200" dirty="0" smtClean="0">
                          <a:solidFill>
                            <a:schemeClr val="dk1"/>
                          </a:solidFill>
                          <a:latin typeface="+mn-lt"/>
                          <a:ea typeface="+mn-ea"/>
                          <a:cs typeface="+mn-cs"/>
                        </a:rPr>
                        <a:t>Octubre, Noviembre y Diciembre</a:t>
                      </a:r>
                    </a:p>
                    <a:p>
                      <a:endParaRPr lang="es-ES" i="1"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73287">
                <a:tc>
                  <a:txBody>
                    <a:bodyPr/>
                    <a:lstStyle/>
                    <a:p>
                      <a:pPr algn="ctr">
                        <a:lnSpc>
                          <a:spcPct val="115000"/>
                        </a:lnSpc>
                        <a:spcAft>
                          <a:spcPts val="0"/>
                        </a:spcAft>
                      </a:pPr>
                      <a:r>
                        <a:rPr lang="es-MX" sz="2000" b="1" i="1" dirty="0" smtClean="0">
                          <a:solidFill>
                            <a:schemeClr val="accent2">
                              <a:lumMod val="50000"/>
                            </a:schemeClr>
                          </a:solidFill>
                          <a:latin typeface="Calibri"/>
                          <a:ea typeface="Calibri"/>
                          <a:cs typeface="Calibri"/>
                        </a:rPr>
                        <a:t>ALUMNOS </a:t>
                      </a:r>
                      <a:r>
                        <a:rPr lang="es-MX" sz="2000" b="1" i="1" dirty="0">
                          <a:solidFill>
                            <a:schemeClr val="accent2">
                              <a:lumMod val="50000"/>
                            </a:schemeClr>
                          </a:solidFill>
                          <a:latin typeface="Calibri"/>
                          <a:ea typeface="Calibri"/>
                          <a:cs typeface="Calibri"/>
                        </a:rPr>
                        <a:t>EN </a:t>
                      </a:r>
                      <a:r>
                        <a:rPr lang="es-MX" sz="2000" b="1" i="1" dirty="0" smtClean="0">
                          <a:solidFill>
                            <a:schemeClr val="accent2">
                              <a:lumMod val="50000"/>
                            </a:schemeClr>
                          </a:solidFill>
                          <a:latin typeface="Calibri"/>
                          <a:ea typeface="Calibri"/>
                          <a:cs typeface="Calibri"/>
                        </a:rPr>
                        <a:t>REFORZAMIENTO</a:t>
                      </a:r>
                    </a:p>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smtClean="0">
                          <a:solidFill>
                            <a:schemeClr val="accent2">
                              <a:lumMod val="50000"/>
                            </a:schemeClr>
                          </a:solidFill>
                          <a:latin typeface="Calibri"/>
                          <a:ea typeface="Calibri"/>
                          <a:cs typeface="Calibri"/>
                        </a:rPr>
                        <a:t>APROBACIÓN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REPROBACION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r>
              <a:tr h="1253372">
                <a:tc>
                  <a:txBody>
                    <a:bodyPr/>
                    <a:lstStyle/>
                    <a:p>
                      <a:pPr algn="ctr">
                        <a:lnSpc>
                          <a:spcPct val="115000"/>
                        </a:lnSpc>
                        <a:spcAft>
                          <a:spcPts val="0"/>
                        </a:spcAft>
                      </a:pPr>
                      <a:r>
                        <a:rPr lang="es-MX" sz="2400" b="1" i="1" dirty="0" smtClean="0">
                          <a:latin typeface="Calibri"/>
                          <a:ea typeface="Calibri"/>
                          <a:cs typeface="Calibri"/>
                        </a:rPr>
                        <a:t>165 estudiantes </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80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59.39</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66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41</a:t>
                      </a:r>
                      <a:endParaRPr lang="es-ES" sz="2400" b="1"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500042"/>
          <a:ext cx="8358245" cy="6162684"/>
        </p:xfrm>
        <a:graphic>
          <a:graphicData uri="http://schemas.openxmlformats.org/drawingml/2006/table">
            <a:tbl>
              <a:tblPr firstRow="1" bandRow="1">
                <a:tableStyleId>{5C22544A-7EE6-4342-B048-85BDC9FD1C3A}</a:tableStyleId>
              </a:tblPr>
              <a:tblGrid>
                <a:gridCol w="8358245"/>
              </a:tblGrid>
              <a:tr h="64294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3200" b="1" i="1" dirty="0" smtClean="0">
                          <a:solidFill>
                            <a:srgbClr val="FFFF00"/>
                          </a:solidFill>
                          <a:latin typeface="Arial Narrow" pitchFamily="34" charset="0"/>
                        </a:rPr>
                        <a:t>GESTIÓN CURRICULAR</a:t>
                      </a:r>
                      <a:endParaRPr lang="es-ES" sz="3200" b="1" i="1" dirty="0" smtClean="0">
                        <a:solidFill>
                          <a:srgbClr val="FFFF00"/>
                        </a:solidFill>
                        <a:latin typeface="+mn-lt"/>
                        <a:ea typeface="Calibri"/>
                        <a:cs typeface="Times New Roman"/>
                      </a:endParaRPr>
                    </a:p>
                  </a:txBody>
                  <a:tcPr marL="68580" marR="68580" marT="0" marB="0"/>
                </a:tc>
              </a:tr>
              <a:tr h="642942">
                <a:tc>
                  <a:txBody>
                    <a:bodyPr/>
                    <a:lstStyle/>
                    <a:p>
                      <a:pPr algn="ctr">
                        <a:lnSpc>
                          <a:spcPct val="115000"/>
                        </a:lnSpc>
                        <a:spcAft>
                          <a:spcPts val="0"/>
                        </a:spcAft>
                      </a:pPr>
                      <a:r>
                        <a:rPr lang="es-ES" sz="3200" b="1" i="1" dirty="0" smtClean="0">
                          <a:solidFill>
                            <a:schemeClr val="accent2"/>
                          </a:solidFill>
                          <a:latin typeface="Calibri"/>
                          <a:ea typeface="Calibri"/>
                          <a:cs typeface="Times New Roman"/>
                        </a:rPr>
                        <a:t>UNIDAD TÉCNICO PEDAGÓGICA</a:t>
                      </a:r>
                      <a:endParaRPr lang="es-ES" sz="3200" b="1" i="1" dirty="0">
                        <a:solidFill>
                          <a:schemeClr val="accent2"/>
                        </a:solidFill>
                        <a:latin typeface="Calibri"/>
                        <a:ea typeface="Calibri"/>
                        <a:cs typeface="Times New Roman"/>
                      </a:endParaRPr>
                    </a:p>
                  </a:txBody>
                  <a:tcPr marL="68580" marR="68580" marT="0" marB="0"/>
                </a:tc>
              </a:tr>
              <a:tr h="928694">
                <a:tc>
                  <a:txBody>
                    <a:bodyPr/>
                    <a:lstStyle/>
                    <a:p>
                      <a:pPr marL="0" indent="0" algn="just">
                        <a:buNone/>
                      </a:pPr>
                      <a:r>
                        <a:rPr lang="es-ES" sz="2800" dirty="0" smtClean="0"/>
                        <a:t>        </a:t>
                      </a:r>
                    </a:p>
                    <a:p>
                      <a:pPr marL="0" indent="0" algn="just">
                        <a:buNone/>
                      </a:pPr>
                      <a:r>
                        <a:rPr lang="es-ES" sz="2800" dirty="0" smtClean="0"/>
                        <a:t> </a:t>
                      </a:r>
                      <a:r>
                        <a:rPr lang="es-ES" sz="2400" i="1" dirty="0" smtClean="0"/>
                        <a:t>A partir del año 2014 el Instituto ingresó a la ley SEP la que otorga recursos financieros destinados a atender principalmente a los alumnos prioritarios.</a:t>
                      </a:r>
                    </a:p>
                    <a:p>
                      <a:pPr marL="0" indent="0" algn="just">
                        <a:buNone/>
                      </a:pPr>
                      <a:endParaRPr lang="es-ES" sz="2400" i="1" dirty="0" smtClean="0"/>
                    </a:p>
                    <a:p>
                      <a:pPr marL="0" indent="0" algn="just">
                        <a:buNone/>
                      </a:pPr>
                      <a:r>
                        <a:rPr lang="es-ES" sz="2400" i="1" dirty="0" smtClean="0"/>
                        <a:t>        La UTP comenzó su trabajo de preparación para el ingreso del Instituto a la SEP en el año 2013, durante el cual se realizó el diagnóstico institucional en las 4 áreas de gestión del Instituto. </a:t>
                      </a:r>
                    </a:p>
                    <a:p>
                      <a:pPr marL="0" indent="0" algn="just">
                        <a:buNone/>
                      </a:pPr>
                      <a:endParaRPr lang="es-ES" sz="2400" i="1" dirty="0" smtClean="0"/>
                    </a:p>
                    <a:p>
                      <a:pPr marL="0" indent="0" algn="just">
                        <a:buNone/>
                      </a:pPr>
                      <a:r>
                        <a:rPr lang="es-ES" sz="2400" i="1" dirty="0" smtClean="0"/>
                        <a:t>        Asimismo y teniendo como base los resultados de este diagnóstico se formuló un 	PME, abordándose las siguientes prácticas en su etapa de instalación:</a:t>
                      </a:r>
                    </a:p>
                    <a:p>
                      <a:pPr marL="0" indent="0" algn="just">
                        <a:buNone/>
                      </a:pPr>
                      <a:endParaRPr lang="es-ES" sz="2400" dirty="0" smtClean="0"/>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85852" y="500042"/>
          <a:ext cx="7262842" cy="5120640"/>
        </p:xfrm>
        <a:graphic>
          <a:graphicData uri="http://schemas.openxmlformats.org/drawingml/2006/table">
            <a:tbl>
              <a:tblPr firstRow="1" bandRow="1">
                <a:tableStyleId>{5C22544A-7EE6-4342-B048-85BDC9FD1C3A}</a:tableStyleId>
              </a:tblPr>
              <a:tblGrid>
                <a:gridCol w="2269629"/>
                <a:gridCol w="4993213"/>
              </a:tblGrid>
              <a:tr h="1223321">
                <a:tc gridSpan="2">
                  <a:txBody>
                    <a:bodyPr/>
                    <a:lstStyle/>
                    <a:p>
                      <a:pPr algn="ctr"/>
                      <a:r>
                        <a:rPr lang="es-ES" sz="2400" i="1" dirty="0" smtClean="0">
                          <a:solidFill>
                            <a:srgbClr val="FFFF00"/>
                          </a:solidFill>
                        </a:rPr>
                        <a:t>PME 2015</a:t>
                      </a:r>
                    </a:p>
                    <a:p>
                      <a:pPr algn="ctr"/>
                      <a:r>
                        <a:rPr lang="es-ES" sz="2400" i="1" dirty="0" smtClean="0">
                          <a:solidFill>
                            <a:srgbClr val="FFFF00"/>
                          </a:solidFill>
                        </a:rPr>
                        <a:t>PROYECTO DE MEJORAMIENTO EDUCATIVO</a:t>
                      </a:r>
                    </a:p>
                    <a:p>
                      <a:pPr algn="ctr"/>
                      <a:r>
                        <a:rPr lang="es-ES" sz="2400" i="1" dirty="0" smtClean="0">
                          <a:solidFill>
                            <a:srgbClr val="FFFF00"/>
                          </a:solidFill>
                        </a:rPr>
                        <a:t>LEY SEP</a:t>
                      </a:r>
                    </a:p>
                    <a:p>
                      <a:pPr algn="ctr"/>
                      <a:r>
                        <a:rPr lang="es-ES" sz="2400" i="1" dirty="0" smtClean="0">
                          <a:solidFill>
                            <a:srgbClr val="FFFF00"/>
                          </a:solidFill>
                        </a:rPr>
                        <a:t> (SUBVENCION ESPECIAL PREFERENCIAL</a:t>
                      </a:r>
                      <a:r>
                        <a:rPr lang="es-ES" dirty="0" smtClean="0"/>
                        <a:t>)</a:t>
                      </a:r>
                      <a:endParaRPr lang="es-ES" dirty="0"/>
                    </a:p>
                  </a:txBody>
                  <a:tcPr/>
                </a:tc>
                <a:tc hMerge="1">
                  <a:txBody>
                    <a:bodyPr/>
                    <a:lstStyle/>
                    <a:p>
                      <a:endParaRPr lang="es-ES" dirty="0"/>
                    </a:p>
                  </a:txBody>
                  <a:tcPr/>
                </a:tc>
              </a:tr>
              <a:tr h="1100989">
                <a:tc rowSpan="3">
                  <a:txBody>
                    <a:bodyPr/>
                    <a:lstStyle/>
                    <a:p>
                      <a:endParaRPr lang="es-ES" dirty="0" smtClean="0"/>
                    </a:p>
                    <a:p>
                      <a:endParaRPr lang="es-ES" dirty="0" smtClean="0"/>
                    </a:p>
                    <a:p>
                      <a:endParaRPr lang="es-ES" sz="2800" b="1" dirty="0" smtClean="0"/>
                    </a:p>
                    <a:p>
                      <a:endParaRPr lang="es-ES" sz="2800" b="1" dirty="0" smtClean="0"/>
                    </a:p>
                    <a:p>
                      <a:r>
                        <a:rPr lang="es-ES" sz="2800" b="1" dirty="0" smtClean="0"/>
                        <a:t>ÁREAS</a:t>
                      </a:r>
                      <a:endParaRPr lang="es-E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bg1"/>
                          </a:solidFill>
                          <a:latin typeface="Arial Narrow" pitchFamily="34" charset="0"/>
                        </a:rPr>
                        <a:t>GESTIÓN DE LIDERAZGO </a:t>
                      </a:r>
                      <a:endParaRPr lang="es-ES" sz="2400" b="1" i="1" u="none"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 CONVIVENCIA ESCOLAR </a:t>
                      </a:r>
                      <a:endParaRPr lang="es-ES" sz="2400" b="1" i="1"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DEL CURRICULUM </a:t>
                      </a:r>
                      <a:endParaRPr lang="es-ES" sz="2400" b="1" i="1" dirty="0" smtClean="0">
                        <a:solidFill>
                          <a:schemeClr val="bg1"/>
                        </a:solidFill>
                      </a:endParaRPr>
                    </a:p>
                    <a:p>
                      <a:endParaRPr lang="es-ES" sz="2400" b="1"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2844" y="285728"/>
          <a:ext cx="8786874" cy="6037902"/>
        </p:xfrm>
        <a:graphic>
          <a:graphicData uri="http://schemas.openxmlformats.org/drawingml/2006/table">
            <a:tbl>
              <a:tblPr firstRow="1" bandRow="1">
                <a:tableStyleId>{5C22544A-7EE6-4342-B048-85BDC9FD1C3A}</a:tableStyleId>
              </a:tblPr>
              <a:tblGrid>
                <a:gridCol w="1714512"/>
                <a:gridCol w="7072362"/>
              </a:tblGrid>
              <a:tr h="642942">
                <a:tc gridSpan="2">
                  <a:txBody>
                    <a:bodyPr/>
                    <a:lstStyle/>
                    <a:p>
                      <a:pPr algn="ctr"/>
                      <a:r>
                        <a:rPr lang="es-ES" sz="2400" b="1" i="1" u="none" dirty="0" smtClean="0">
                          <a:solidFill>
                            <a:srgbClr val="FFFF00"/>
                          </a:solidFill>
                          <a:latin typeface="Arial Narrow" pitchFamily="34" charset="0"/>
                        </a:rPr>
                        <a:t>GESTIÓN DE LIDERAZGO </a:t>
                      </a:r>
                      <a:endParaRPr lang="es-ES" sz="2400" b="1" i="1" u="none" dirty="0">
                        <a:solidFill>
                          <a:srgbClr val="FFFF00"/>
                        </a:solidFill>
                      </a:endParaRPr>
                    </a:p>
                  </a:txBody>
                  <a:tcPr/>
                </a:tc>
                <a:tc hMerge="1">
                  <a:txBody>
                    <a:bodyPr/>
                    <a:lstStyle/>
                    <a:p>
                      <a:endParaRPr lang="es-ES" dirty="0"/>
                    </a:p>
                  </a:txBody>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accent2"/>
                          </a:solidFill>
                          <a:latin typeface="Arial Narrow" pitchFamily="34" charset="0"/>
                        </a:rPr>
                        <a:t>PRÁCTICAS</a:t>
                      </a:r>
                      <a:endParaRPr lang="es-ES" sz="2400" b="1" i="1" u="none" dirty="0" smtClean="0">
                        <a:solidFill>
                          <a:schemeClr val="accent2"/>
                        </a:solidFill>
                      </a:endParaRPr>
                    </a:p>
                    <a:p>
                      <a:endParaRPr lang="es-ES" sz="2400" b="1" i="1" u="none" dirty="0">
                        <a:solidFill>
                          <a:schemeClr val="accent2"/>
                        </a:solidFill>
                      </a:endParaRPr>
                    </a:p>
                  </a:txBody>
                  <a:tcPr/>
                </a:tc>
                <a:tc>
                  <a:txBody>
                    <a:bodyPr/>
                    <a:lstStyle/>
                    <a:p>
                      <a:pPr marL="355600" indent="-279400" algn="l">
                        <a:buFontTx/>
                        <a:buNone/>
                      </a:pPr>
                      <a:r>
                        <a:rPr lang="es-ES" sz="2400" b="0" i="1" baseline="0" dirty="0" smtClean="0"/>
                        <a:t>- E</a:t>
                      </a:r>
                      <a:r>
                        <a:rPr lang="es-ES" sz="2400" b="0" i="1" dirty="0" smtClean="0"/>
                        <a:t>laboración de un plan de mejoramiento educativo, o  planificación</a:t>
                      </a:r>
                      <a:r>
                        <a:rPr lang="es-ES" sz="2400" b="0" i="1" baseline="0" dirty="0" smtClean="0"/>
                        <a:t> </a:t>
                      </a:r>
                      <a:r>
                        <a:rPr lang="es-ES" sz="2400" b="0" i="1" dirty="0" smtClean="0"/>
                        <a:t>anual</a:t>
                      </a:r>
                      <a:r>
                        <a:rPr lang="es-ES" sz="2400" b="0" i="1" baseline="0" dirty="0" smtClean="0"/>
                        <a:t> </a:t>
                      </a:r>
                      <a:r>
                        <a:rPr lang="es-ES" sz="2400" b="0" i="1" dirty="0" smtClean="0"/>
                        <a:t>que define prioridades, metas, estrategias, plazos,  responsables y recursos.</a:t>
                      </a:r>
                    </a:p>
                    <a:p>
                      <a:pPr marL="355600" indent="-279400"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lvl="0" algn="just">
                        <a:buFontTx/>
                        <a:buNone/>
                      </a:pPr>
                      <a:endParaRPr lang="es-ES" sz="2400" b="0" i="1" baseline="0" dirty="0" smtClean="0"/>
                    </a:p>
                    <a:p>
                      <a:pPr lvl="0" algn="just">
                        <a:buFontTx/>
                        <a:buNone/>
                      </a:pPr>
                      <a:r>
                        <a:rPr lang="es-ES" sz="2400" b="0" i="1" baseline="0" dirty="0" smtClean="0"/>
                        <a:t>-</a:t>
                      </a:r>
                      <a:r>
                        <a:rPr lang="es-ES" sz="2400" b="0" i="1" dirty="0" smtClean="0"/>
                        <a:t>  Planificación y ejecución de un sistema de monitoreo periódico del  avance del PME.</a:t>
                      </a:r>
                    </a:p>
                    <a:p>
                      <a:pPr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0" i="1" dirty="0" smtClean="0"/>
                        <a:t>-  Elaboración de un sistema que recopila los resultados académicos y formativos de los estudiantes, los datos de eficiencia interna, de clima escolar, de satisfacción de los padres y del contexto, para su análisis e interpretación,  que permita la toma de decisiones en la gestión educativa.</a:t>
                      </a: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493913"/>
          <a:ext cx="8358246" cy="5194270"/>
        </p:xfrm>
        <a:graphic>
          <a:graphicData uri="http://schemas.openxmlformats.org/drawingml/2006/table">
            <a:tbl>
              <a:tblPr firstRow="1" bandRow="1">
                <a:tableStyleId>{5C22544A-7EE6-4342-B048-85BDC9FD1C3A}</a:tableStyleId>
              </a:tblPr>
              <a:tblGrid>
                <a:gridCol w="1730401"/>
                <a:gridCol w="6627845"/>
              </a:tblGrid>
              <a:tr h="540932">
                <a:tc gridSpan="2">
                  <a:txBody>
                    <a:bodyPr/>
                    <a:lstStyle/>
                    <a:p>
                      <a:pPr algn="ctr"/>
                      <a:r>
                        <a:rPr lang="es-ES" sz="2400" b="1" i="1" dirty="0" smtClean="0">
                          <a:solidFill>
                            <a:srgbClr val="FFFF00"/>
                          </a:solidFill>
                          <a:latin typeface="Arial Narrow" pitchFamily="34" charset="0"/>
                        </a:rPr>
                        <a:t>GESTIÓN DE CONVIVENCIA ESCOLAR </a:t>
                      </a:r>
                      <a:endParaRPr lang="es-ES" sz="2400" i="1" dirty="0">
                        <a:solidFill>
                          <a:srgbClr val="FFFF00"/>
                        </a:solidFill>
                      </a:endParaRPr>
                    </a:p>
                  </a:txBody>
                  <a:tcPr/>
                </a:tc>
                <a:tc hMerge="1">
                  <a:txBody>
                    <a:bodyPr/>
                    <a:lstStyle/>
                    <a:p>
                      <a:endParaRPr lang="es-ES" dirty="0"/>
                    </a:p>
                  </a:txBody>
                  <a:tcPr/>
                </a:tc>
              </a:tr>
              <a:tr h="1111152">
                <a:tc rowSpan="3">
                  <a:txBody>
                    <a:bodyPr/>
                    <a:lstStyle/>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sz="2400" b="1" i="1" dirty="0" smtClean="0">
                        <a:solidFill>
                          <a:schemeClr val="accent2"/>
                        </a:solidFill>
                      </a:endParaRPr>
                    </a:p>
                    <a:p>
                      <a:endParaRPr lang="es-ES" sz="2400" b="1" i="1" dirty="0" smtClean="0">
                        <a:solidFill>
                          <a:schemeClr val="accent2"/>
                        </a:solidFill>
                      </a:endParaRPr>
                    </a:p>
                    <a:p>
                      <a:r>
                        <a:rPr lang="es-ES" sz="2400" b="1" i="1" dirty="0" smtClean="0">
                          <a:solidFill>
                            <a:schemeClr val="accent2"/>
                          </a:solidFill>
                        </a:rPr>
                        <a:t>PRÁCTICAS</a:t>
                      </a:r>
                      <a:endParaRPr lang="es-ES" sz="2400" b="1" i="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establecimiento modela y enseña maneras constructivas de relacionarse y resolver conflictos.</a:t>
                      </a:r>
                    </a:p>
                    <a:p>
                      <a:endParaRPr lang="es-ES" sz="2400" i="1" dirty="0"/>
                    </a:p>
                  </a:txBody>
                  <a:tcPr/>
                </a:tc>
              </a:tr>
              <a:tr h="1330530">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equipo directivo y docente involucra y orienta a los Padres y Apoderados en el proceso de aprendizaje académico y formativo de sus hijos.</a:t>
                      </a:r>
                    </a:p>
                  </a:txBody>
                  <a:tcPr/>
                </a:tc>
              </a:tr>
              <a:tr h="2134088">
                <a:tc vMerge="1">
                  <a:txBody>
                    <a:bodyPr/>
                    <a:lstStyle/>
                    <a:p>
                      <a:endParaRPr lang="es-ES" dirty="0"/>
                    </a:p>
                  </a:txBody>
                  <a:tcPr/>
                </a:tc>
                <a:tc>
                  <a:txBody>
                    <a:bodyPr/>
                    <a:lstStyle/>
                    <a:p>
                      <a:r>
                        <a:rPr lang="es-ES" sz="2400" i="1" dirty="0" smtClean="0"/>
                        <a:t>- El establecimiento promueve y exige un ambiente de respeto y buen trato entre los miembros de la comunidad educativa y en todos los espacios formativos (aula, talleres, biblioteca, patios, actos ceremoniales, eventos deportivos).</a:t>
                      </a:r>
                      <a:endParaRPr lang="es-ES" sz="2400" i="1"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2" cy="5764059"/>
        </p:xfrm>
        <a:graphic>
          <a:graphicData uri="http://schemas.openxmlformats.org/drawingml/2006/table">
            <a:tbl>
              <a:tblPr firstRow="1" bandRow="1">
                <a:tableStyleId>{5C22544A-7EE6-4342-B048-85BDC9FD1C3A}</a:tableStyleId>
              </a:tblPr>
              <a:tblGrid>
                <a:gridCol w="1714512"/>
                <a:gridCol w="6786610"/>
              </a:tblGrid>
              <a:tr h="612939">
                <a:tc gridSpan="2">
                  <a:txBody>
                    <a:bodyPr/>
                    <a:lstStyle/>
                    <a:p>
                      <a:pPr algn="ctr"/>
                      <a:r>
                        <a:rPr lang="es-ES" sz="2800" i="1" dirty="0" smtClean="0">
                          <a:solidFill>
                            <a:srgbClr val="FFFF00"/>
                          </a:solidFill>
                          <a:latin typeface="Arial Narrow" pitchFamily="34" charset="0"/>
                        </a:rPr>
                        <a:t>GESTIÓN DEL CURRICULUM </a:t>
                      </a:r>
                      <a:endParaRPr lang="es-ES" sz="2800" i="1" dirty="0">
                        <a:solidFill>
                          <a:srgbClr val="FFFF00"/>
                        </a:solidFill>
                      </a:endParaRPr>
                    </a:p>
                  </a:txBody>
                  <a:tcPr/>
                </a:tc>
                <a:tc hMerge="1">
                  <a:txBody>
                    <a:bodyPr/>
                    <a:lstStyle/>
                    <a:p>
                      <a:endParaRPr lang="es-ES" dirty="0"/>
                    </a:p>
                  </a:txBody>
                  <a:tcPr/>
                </a:tc>
              </a:tr>
              <a:tr h="612939">
                <a:tc rowSpan="3">
                  <a:txBody>
                    <a:bodyPr/>
                    <a:lstStyle/>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i="1" dirty="0" smtClean="0">
                        <a:solidFill>
                          <a:schemeClr val="accent2">
                            <a:lumMod val="50000"/>
                          </a:schemeClr>
                        </a:solidFill>
                      </a:endParaRPr>
                    </a:p>
                    <a:p>
                      <a:endParaRPr lang="es-ES" b="1" i="1" dirty="0" smtClean="0">
                        <a:solidFill>
                          <a:schemeClr val="accent2">
                            <a:lumMod val="50000"/>
                          </a:schemeClr>
                        </a:solidFill>
                      </a:endParaRPr>
                    </a:p>
                    <a:p>
                      <a:r>
                        <a:rPr lang="es-ES" sz="2400" b="1" i="1" dirty="0" smtClean="0">
                          <a:solidFill>
                            <a:schemeClr val="accent2">
                              <a:lumMod val="50000"/>
                            </a:schemeClr>
                          </a:solidFill>
                        </a:rPr>
                        <a:t>PRÁCTICAS</a:t>
                      </a:r>
                      <a:endParaRPr lang="es-ES" sz="2400" b="1" i="1" dirty="0">
                        <a:solidFill>
                          <a:schemeClr val="accent2">
                            <a:lumMod val="50000"/>
                          </a:schemeClr>
                        </a:solidFill>
                      </a:endParaRPr>
                    </a:p>
                  </a:txBody>
                  <a:tcPr/>
                </a:tc>
                <a:tc>
                  <a:txBody>
                    <a:bodyPr/>
                    <a:lstStyle/>
                    <a:p>
                      <a:pPr>
                        <a:buFontTx/>
                        <a:buChar char="-"/>
                      </a:pPr>
                      <a:r>
                        <a:rPr lang="es-ES" sz="2000" i="1" dirty="0" smtClean="0"/>
                        <a:t>El equipo técnico pedagógico asegura que los decentes cuenten con planificaciones de las clases , las que explicitan los objetivos de aprendizaje a tratar, estrategias didácticas propuestas y evaluación del logro de los aprendizajes. </a:t>
                      </a:r>
                    </a:p>
                    <a:p>
                      <a:pPr>
                        <a:buFontTx/>
                        <a:buChar char="-"/>
                      </a:pPr>
                      <a:endParaRPr lang="es-ES" sz="2000" i="1" dirty="0"/>
                    </a:p>
                  </a:txBody>
                  <a:tcPr/>
                </a:tc>
              </a:tr>
              <a:tr h="612939">
                <a:tc vMerge="1">
                  <a:txBody>
                    <a:bodyPr/>
                    <a:lstStyle/>
                    <a:p>
                      <a:endParaRPr lang="es-ES" dirty="0"/>
                    </a:p>
                  </a:txBody>
                  <a:tcPr/>
                </a:tc>
                <a:tc>
                  <a:txBody>
                    <a:bodyPr/>
                    <a:lstStyle/>
                    <a:p>
                      <a:pPr>
                        <a:buFontTx/>
                        <a:buChar char="-"/>
                      </a:pPr>
                      <a:r>
                        <a:rPr lang="es-ES" sz="2000" i="1" dirty="0" smtClean="0"/>
                        <a:t>El equipo técnico  pedagógico desarrolla procedimientos de acompañamiento a la acción docente en el aula que incluyan observación de clases, análisis del trabajo de los estudiantes y reflexión sobre las dificultades que enfrenta, con el fin de mejorar sus prácticas y desarrollar sus capacidades.</a:t>
                      </a:r>
                    </a:p>
                    <a:p>
                      <a:pPr>
                        <a:buFontTx/>
                        <a:buNone/>
                      </a:pPr>
                      <a:endParaRPr lang="es-ES" sz="2000" i="1" dirty="0"/>
                    </a:p>
                  </a:txBody>
                  <a:tcPr/>
                </a:tc>
              </a:tr>
              <a:tr h="612939">
                <a:tc vMerge="1">
                  <a:txBody>
                    <a:bodyPr/>
                    <a:lstStyle/>
                    <a:p>
                      <a:endParaRPr lang="es-ES" dirty="0"/>
                    </a:p>
                  </a:txBody>
                  <a:tcPr/>
                </a:tc>
                <a:tc>
                  <a:txBody>
                    <a:bodyPr/>
                    <a:lstStyle/>
                    <a:p>
                      <a:r>
                        <a:rPr lang="es-ES" sz="2000" i="1" dirty="0" smtClean="0"/>
                        <a:t>- Los profesores monitorean, retroalimentan, reconocen y refuerzan el trabajo de los estudiantes constantemente y mantienen una actitud de altas expectativas sobre sus posibilidades de aprendizaje y desarrollo.</a:t>
                      </a:r>
                    </a:p>
                    <a:p>
                      <a:endParaRPr lang="es-ES" sz="2000" i="1"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428868"/>
          <a:ext cx="8501120" cy="1500198"/>
        </p:xfrm>
        <a:graphic>
          <a:graphicData uri="http://schemas.openxmlformats.org/drawingml/2006/table">
            <a:tbl>
              <a:tblPr firstRow="1" bandRow="1">
                <a:tableStyleId>{5C22544A-7EE6-4342-B048-85BDC9FD1C3A}</a:tableStyleId>
              </a:tblPr>
              <a:tblGrid>
                <a:gridCol w="1700224"/>
                <a:gridCol w="1700224"/>
                <a:gridCol w="1700224"/>
                <a:gridCol w="1700224"/>
                <a:gridCol w="1700224"/>
              </a:tblGrid>
              <a:tr h="688280">
                <a:tc>
                  <a:txBody>
                    <a:bodyPr/>
                    <a:lstStyle/>
                    <a:p>
                      <a:pPr algn="ctr"/>
                      <a:r>
                        <a:rPr lang="es-ES" i="1" dirty="0" smtClean="0">
                          <a:solidFill>
                            <a:srgbClr val="FFFF00"/>
                          </a:solidFill>
                        </a:rPr>
                        <a:t>AÑO</a:t>
                      </a:r>
                      <a:endParaRPr lang="es-ES" i="1" dirty="0">
                        <a:solidFill>
                          <a:srgbClr val="FFFF00"/>
                        </a:solidFill>
                      </a:endParaRPr>
                    </a:p>
                  </a:txBody>
                  <a:tcPr/>
                </a:tc>
                <a:tc>
                  <a:txBody>
                    <a:bodyPr/>
                    <a:lstStyle/>
                    <a:p>
                      <a:pPr algn="ctr"/>
                      <a:r>
                        <a:rPr lang="es-ES" i="1" dirty="0" smtClean="0">
                          <a:solidFill>
                            <a:srgbClr val="FFFF00"/>
                          </a:solidFill>
                        </a:rPr>
                        <a:t>MATRÍCULA</a:t>
                      </a:r>
                    </a:p>
                    <a:p>
                      <a:pPr algn="ctr"/>
                      <a:r>
                        <a:rPr lang="es-ES" i="1" dirty="0" smtClean="0">
                          <a:solidFill>
                            <a:srgbClr val="FFFF00"/>
                          </a:solidFill>
                        </a:rPr>
                        <a:t>GENERAL</a:t>
                      </a:r>
                      <a:endParaRPr lang="es-ES" i="1" dirty="0">
                        <a:solidFill>
                          <a:srgbClr val="FFFF00"/>
                        </a:solidFill>
                      </a:endParaRPr>
                    </a:p>
                  </a:txBody>
                  <a:tcPr/>
                </a:tc>
                <a:tc>
                  <a:txBody>
                    <a:bodyPr/>
                    <a:lstStyle/>
                    <a:p>
                      <a:pPr algn="ctr"/>
                      <a:r>
                        <a:rPr lang="es-ES" i="1" dirty="0" smtClean="0">
                          <a:solidFill>
                            <a:srgbClr val="FFFF00"/>
                          </a:solidFill>
                        </a:rPr>
                        <a:t>MATRÍCULA </a:t>
                      </a:r>
                    </a:p>
                    <a:p>
                      <a:pPr algn="ctr"/>
                      <a:r>
                        <a:rPr lang="es-ES" i="1" dirty="0" smtClean="0">
                          <a:solidFill>
                            <a:srgbClr val="FFFF00"/>
                          </a:solidFill>
                        </a:rPr>
                        <a:t>EFECTIVA</a:t>
                      </a:r>
                      <a:endParaRPr lang="es-ES" i="1" dirty="0">
                        <a:solidFill>
                          <a:srgbClr val="FFFF00"/>
                        </a:solidFill>
                      </a:endParaRPr>
                    </a:p>
                  </a:txBody>
                  <a:tcPr/>
                </a:tc>
                <a:tc>
                  <a:txBody>
                    <a:bodyPr/>
                    <a:lstStyle/>
                    <a:p>
                      <a:pPr algn="ctr"/>
                      <a:r>
                        <a:rPr lang="es-ES" i="1" dirty="0" smtClean="0">
                          <a:solidFill>
                            <a:srgbClr val="FFFF00"/>
                          </a:solidFill>
                        </a:rPr>
                        <a:t>RETIRADOS</a:t>
                      </a:r>
                      <a:endParaRPr lang="es-ES" i="1" dirty="0">
                        <a:solidFill>
                          <a:srgbClr val="FFFF00"/>
                        </a:solidFill>
                      </a:endParaRPr>
                    </a:p>
                  </a:txBody>
                  <a:tcPr/>
                </a:tc>
                <a:tc>
                  <a:txBody>
                    <a:bodyPr/>
                    <a:lstStyle/>
                    <a:p>
                      <a:pPr algn="ctr"/>
                      <a:r>
                        <a:rPr lang="es-ES" i="1" dirty="0" smtClean="0">
                          <a:solidFill>
                            <a:srgbClr val="FFFF00"/>
                          </a:solidFill>
                        </a:rPr>
                        <a:t>PROMOVIDOS</a:t>
                      </a:r>
                      <a:endParaRPr lang="es-ES" i="1" dirty="0">
                        <a:solidFill>
                          <a:srgbClr val="FFFF00"/>
                        </a:solidFill>
                      </a:endParaRPr>
                    </a:p>
                  </a:txBody>
                  <a:tcPr/>
                </a:tc>
              </a:tr>
              <a:tr h="811918">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1.806</a:t>
                      </a:r>
                      <a:endParaRPr lang="es-ES" b="1" dirty="0"/>
                    </a:p>
                  </a:txBody>
                  <a:tcPr/>
                </a:tc>
                <a:tc>
                  <a:txBody>
                    <a:bodyPr/>
                    <a:lstStyle/>
                    <a:p>
                      <a:pPr algn="ctr"/>
                      <a:endParaRPr lang="es-ES" b="1" dirty="0" smtClean="0"/>
                    </a:p>
                    <a:p>
                      <a:pPr algn="ctr"/>
                      <a:r>
                        <a:rPr lang="es-ES" b="1" dirty="0" smtClean="0"/>
                        <a:t>1.724</a:t>
                      </a:r>
                      <a:endParaRPr lang="es-ES" b="1" dirty="0"/>
                    </a:p>
                  </a:txBody>
                  <a:tcPr/>
                </a:tc>
                <a:tc>
                  <a:txBody>
                    <a:bodyPr/>
                    <a:lstStyle/>
                    <a:p>
                      <a:pPr algn="ctr"/>
                      <a:endParaRPr lang="es-ES" b="1" dirty="0" smtClean="0"/>
                    </a:p>
                    <a:p>
                      <a:pPr algn="ctr"/>
                      <a:r>
                        <a:rPr lang="es-ES" b="1" dirty="0" smtClean="0"/>
                        <a:t>126</a:t>
                      </a:r>
                      <a:endParaRPr lang="es-ES" b="1" dirty="0"/>
                    </a:p>
                  </a:txBody>
                  <a:tcPr/>
                </a:tc>
                <a:tc>
                  <a:txBody>
                    <a:bodyPr/>
                    <a:lstStyle/>
                    <a:p>
                      <a:pPr algn="ctr"/>
                      <a:endParaRPr lang="es-ES" b="1" dirty="0" smtClean="0"/>
                    </a:p>
                    <a:p>
                      <a:pPr algn="ctr"/>
                      <a:r>
                        <a:rPr lang="es-ES" b="1" dirty="0" smtClean="0"/>
                        <a:t>1.538</a:t>
                      </a:r>
                      <a:endParaRPr lang="es-ES" b="1" dirty="0"/>
                    </a:p>
                  </a:txBody>
                  <a:tcPr/>
                </a:tc>
              </a:tr>
            </a:tbl>
          </a:graphicData>
        </a:graphic>
      </p:graphicFrame>
      <p:graphicFrame>
        <p:nvGraphicFramePr>
          <p:cNvPr id="3" name="2 Tabla"/>
          <p:cNvGraphicFramePr>
            <a:graphicFrameLocks noGrp="1"/>
          </p:cNvGraphicFramePr>
          <p:nvPr/>
        </p:nvGraphicFramePr>
        <p:xfrm>
          <a:off x="857224" y="214290"/>
          <a:ext cx="7286676" cy="1428760"/>
        </p:xfrm>
        <a:graphic>
          <a:graphicData uri="http://schemas.openxmlformats.org/drawingml/2006/table">
            <a:tbl>
              <a:tblPr firstRow="1" bandRow="1">
                <a:tableStyleId>{5C22544A-7EE6-4342-B048-85BDC9FD1C3A}</a:tableStyleId>
              </a:tblPr>
              <a:tblGrid>
                <a:gridCol w="7286676"/>
              </a:tblGrid>
              <a:tr h="1428760">
                <a:tc>
                  <a:txBody>
                    <a:bodyPr/>
                    <a:lstStyle/>
                    <a:p>
                      <a:pPr algn="ctr"/>
                      <a:r>
                        <a:rPr lang="es-ES" sz="3600" i="1" dirty="0" smtClean="0">
                          <a:solidFill>
                            <a:srgbClr val="FFFF00"/>
                          </a:solidFill>
                        </a:rPr>
                        <a:t>EFICIENCIA INTERNA</a:t>
                      </a:r>
                    </a:p>
                    <a:p>
                      <a:pPr algn="ctr"/>
                      <a:r>
                        <a:rPr lang="es-ES" sz="2400" i="1" dirty="0" smtClean="0">
                          <a:solidFill>
                            <a:srgbClr val="FFFF00"/>
                          </a:solidFill>
                        </a:rPr>
                        <a:t>MATRÍCULAS Y RENDIMIENTO</a:t>
                      </a:r>
                      <a:r>
                        <a:rPr lang="es-ES" sz="2400" i="1" baseline="0" dirty="0" smtClean="0">
                          <a:solidFill>
                            <a:srgbClr val="FFFF00"/>
                          </a:solidFill>
                        </a:rPr>
                        <a:t> </a:t>
                      </a:r>
                      <a:r>
                        <a:rPr lang="es-ES" sz="2400" i="1" dirty="0" smtClean="0">
                          <a:solidFill>
                            <a:srgbClr val="FFFF00"/>
                          </a:solidFill>
                        </a:rPr>
                        <a:t>2015</a:t>
                      </a:r>
                      <a:endParaRPr lang="es-ES" sz="2400" i="1" dirty="0">
                        <a:solidFill>
                          <a:srgbClr val="FFFF00"/>
                        </a:solidFill>
                      </a:endParaRPr>
                    </a:p>
                  </a:txBody>
                  <a:tcPr/>
                </a:tc>
              </a:tr>
            </a:tbl>
          </a:graphicData>
        </a:graphic>
      </p:graphicFrame>
      <p:graphicFrame>
        <p:nvGraphicFramePr>
          <p:cNvPr id="4" name="3 Tabla"/>
          <p:cNvGraphicFramePr>
            <a:graphicFrameLocks noGrp="1"/>
          </p:cNvGraphicFramePr>
          <p:nvPr/>
        </p:nvGraphicFramePr>
        <p:xfrm>
          <a:off x="428595" y="4286256"/>
          <a:ext cx="8501125" cy="1714512"/>
        </p:xfrm>
        <a:graphic>
          <a:graphicData uri="http://schemas.openxmlformats.org/drawingml/2006/table">
            <a:tbl>
              <a:tblPr firstRow="1" bandRow="1">
                <a:tableStyleId>{5C22544A-7EE6-4342-B048-85BDC9FD1C3A}</a:tableStyleId>
              </a:tblPr>
              <a:tblGrid>
                <a:gridCol w="1700225"/>
                <a:gridCol w="1700225"/>
                <a:gridCol w="1700225"/>
                <a:gridCol w="1700225"/>
                <a:gridCol w="1700225"/>
              </a:tblGrid>
              <a:tr h="785818">
                <a:tc>
                  <a:txBody>
                    <a:bodyPr/>
                    <a:lstStyle/>
                    <a:p>
                      <a:pPr algn="ctr"/>
                      <a:r>
                        <a:rPr lang="es-ES" dirty="0" smtClean="0">
                          <a:solidFill>
                            <a:srgbClr val="FFFF00"/>
                          </a:solidFill>
                        </a:rPr>
                        <a:t>AÑO</a:t>
                      </a:r>
                      <a:endParaRPr lang="es-ES" dirty="0">
                        <a:solidFill>
                          <a:srgbClr val="FFFF00"/>
                        </a:solidFill>
                      </a:endParaRPr>
                    </a:p>
                  </a:txBody>
                  <a:tcPr/>
                </a:tc>
                <a:tc>
                  <a:txBody>
                    <a:bodyPr/>
                    <a:lstStyle/>
                    <a:p>
                      <a:pPr algn="ctr"/>
                      <a:r>
                        <a:rPr lang="es-ES" dirty="0" smtClean="0">
                          <a:solidFill>
                            <a:srgbClr val="FFFF00"/>
                          </a:solidFill>
                        </a:rPr>
                        <a:t>REPROBADOS</a:t>
                      </a:r>
                    </a:p>
                  </a:txBody>
                  <a:tcPr/>
                </a:tc>
                <a:tc>
                  <a:txBody>
                    <a:bodyPr/>
                    <a:lstStyle/>
                    <a:p>
                      <a:pPr algn="ctr"/>
                      <a:r>
                        <a:rPr lang="es-ES" dirty="0" smtClean="0">
                          <a:solidFill>
                            <a:srgbClr val="FFFF00"/>
                          </a:solidFill>
                        </a:rPr>
                        <a:t>DESERCIÓN</a:t>
                      </a:r>
                    </a:p>
                  </a:txBody>
                  <a:tcPr/>
                </a:tc>
                <a:tc>
                  <a:txBody>
                    <a:bodyPr/>
                    <a:lstStyle/>
                    <a:p>
                      <a:pPr algn="ctr"/>
                      <a:r>
                        <a:rPr lang="es-ES" dirty="0" smtClean="0">
                          <a:solidFill>
                            <a:srgbClr val="FFFF00"/>
                          </a:solidFill>
                        </a:rPr>
                        <a:t>PROMOCIÓN %</a:t>
                      </a:r>
                      <a:endParaRPr lang="es-ES" dirty="0">
                        <a:solidFill>
                          <a:srgbClr val="FFFF00"/>
                        </a:solidFill>
                      </a:endParaRPr>
                    </a:p>
                  </a:txBody>
                  <a:tcPr/>
                </a:tc>
                <a:tc>
                  <a:txBody>
                    <a:bodyPr/>
                    <a:lstStyle/>
                    <a:p>
                      <a:pPr algn="ctr"/>
                      <a:r>
                        <a:rPr lang="es-ES" dirty="0" smtClean="0">
                          <a:solidFill>
                            <a:srgbClr val="FFFF00"/>
                          </a:solidFill>
                        </a:rPr>
                        <a:t>REPROBACIÓN%</a:t>
                      </a:r>
                      <a:endParaRPr lang="es-ES" dirty="0">
                        <a:solidFill>
                          <a:srgbClr val="FFFF00"/>
                        </a:solidFill>
                      </a:endParaRPr>
                    </a:p>
                  </a:txBody>
                  <a:tcPr/>
                </a:tc>
              </a:tr>
              <a:tr h="928694">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186</a:t>
                      </a:r>
                      <a:endParaRPr lang="es-ES" b="1" dirty="0"/>
                    </a:p>
                  </a:txBody>
                  <a:tcPr/>
                </a:tc>
                <a:tc>
                  <a:txBody>
                    <a:bodyPr/>
                    <a:lstStyle/>
                    <a:p>
                      <a:pPr algn="ctr"/>
                      <a:endParaRPr lang="es-ES" b="1" dirty="0" smtClean="0"/>
                    </a:p>
                    <a:p>
                      <a:pPr algn="ctr"/>
                      <a:r>
                        <a:rPr lang="es-ES" b="1" dirty="0" smtClean="0"/>
                        <a:t>6.9%</a:t>
                      </a:r>
                      <a:endParaRPr lang="es-ES" b="1" dirty="0"/>
                    </a:p>
                  </a:txBody>
                  <a:tcPr/>
                </a:tc>
                <a:tc>
                  <a:txBody>
                    <a:bodyPr/>
                    <a:lstStyle/>
                    <a:p>
                      <a:pPr algn="ctr"/>
                      <a:endParaRPr lang="es-ES" b="1" dirty="0" smtClean="0"/>
                    </a:p>
                    <a:p>
                      <a:pPr algn="ctr"/>
                      <a:r>
                        <a:rPr lang="es-ES" b="1" smtClean="0"/>
                        <a:t>87.9</a:t>
                      </a:r>
                      <a:r>
                        <a:rPr lang="es-ES" b="1" dirty="0" smtClean="0"/>
                        <a:t>%</a:t>
                      </a:r>
                      <a:endParaRPr lang="es-ES" b="1" dirty="0"/>
                    </a:p>
                  </a:txBody>
                  <a:tcPr/>
                </a:tc>
                <a:tc>
                  <a:txBody>
                    <a:bodyPr/>
                    <a:lstStyle/>
                    <a:p>
                      <a:pPr algn="ctr"/>
                      <a:endParaRPr lang="es-ES" b="1" dirty="0" smtClean="0"/>
                    </a:p>
                    <a:p>
                      <a:pPr algn="ctr"/>
                      <a:r>
                        <a:rPr lang="es-ES" b="1" dirty="0" smtClean="0"/>
                        <a:t>12.1%</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GENERAL</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29600" cy="5929354"/>
          </a:xfrm>
        </p:spPr>
        <p:txBody>
          <a:bodyPr>
            <a:normAutofit/>
          </a:bodyPr>
          <a:lstStyle/>
          <a:p>
            <a:pPr marL="0" indent="0">
              <a:buNone/>
            </a:pPr>
            <a:r>
              <a:rPr lang="es-ES" sz="3600" b="1" i="1" dirty="0" smtClean="0">
                <a:solidFill>
                  <a:srgbClr val="FFFF00"/>
                </a:solidFill>
              </a:rPr>
              <a:t>         Esta cuenta incluye principalmente información respecto de nuestra gestión en: </a:t>
            </a:r>
          </a:p>
          <a:p>
            <a:pPr marL="0" indent="0" algn="just">
              <a:buNone/>
            </a:pPr>
            <a:endParaRPr lang="es-ES" dirty="0" smtClean="0"/>
          </a:p>
        </p:txBody>
      </p:sp>
      <p:graphicFrame>
        <p:nvGraphicFramePr>
          <p:cNvPr id="4" name="3 Tabla"/>
          <p:cNvGraphicFramePr>
            <a:graphicFrameLocks noGrp="1"/>
          </p:cNvGraphicFramePr>
          <p:nvPr/>
        </p:nvGraphicFramePr>
        <p:xfrm>
          <a:off x="428596" y="2071678"/>
          <a:ext cx="8215370" cy="4480560"/>
        </p:xfrm>
        <a:graphic>
          <a:graphicData uri="http://schemas.openxmlformats.org/drawingml/2006/table">
            <a:tbl>
              <a:tblPr firstRow="1" bandRow="1">
                <a:tableStyleId>{5C22544A-7EE6-4342-B048-85BDC9FD1C3A}</a:tableStyleId>
              </a:tblPr>
              <a:tblGrid>
                <a:gridCol w="8215370"/>
              </a:tblGrid>
              <a:tr h="4071966">
                <a:tc>
                  <a:txBody>
                    <a:bodyPr/>
                    <a:lstStyle/>
                    <a:p>
                      <a:pPr marL="0" indent="0" algn="just">
                        <a:buNone/>
                      </a:pPr>
                      <a:endParaRPr lang="es-ES" sz="3200" dirty="0" smtClean="0"/>
                    </a:p>
                    <a:p>
                      <a:pPr marL="0" indent="0" algn="just">
                        <a:buNone/>
                      </a:pPr>
                      <a:r>
                        <a:rPr lang="es-ES" sz="3200" i="1" dirty="0" smtClean="0"/>
                        <a:t>a)</a:t>
                      </a:r>
                      <a:r>
                        <a:rPr lang="es-ES" sz="3200" i="1" baseline="0" dirty="0" smtClean="0"/>
                        <a:t> G</a:t>
                      </a:r>
                      <a:r>
                        <a:rPr lang="es-ES" sz="3200" i="1" dirty="0" smtClean="0"/>
                        <a:t>estión de liderazgo.</a:t>
                      </a:r>
                    </a:p>
                    <a:p>
                      <a:pPr marL="0" indent="0" algn="just">
                        <a:buNone/>
                      </a:pPr>
                      <a:r>
                        <a:rPr lang="es-ES" sz="3200" i="1" dirty="0" smtClean="0"/>
                        <a:t>b)</a:t>
                      </a:r>
                      <a:r>
                        <a:rPr lang="es-ES" sz="3200" i="1" baseline="0" dirty="0" smtClean="0"/>
                        <a:t> G</a:t>
                      </a:r>
                      <a:r>
                        <a:rPr lang="es-ES" sz="3200" i="1" dirty="0" smtClean="0"/>
                        <a:t>estión de convivencia escolar.</a:t>
                      </a:r>
                    </a:p>
                    <a:p>
                      <a:pPr marL="0" indent="0" algn="just">
                        <a:buNone/>
                      </a:pPr>
                      <a:r>
                        <a:rPr lang="es-ES" sz="3200" i="1" dirty="0" smtClean="0"/>
                        <a:t>c)</a:t>
                      </a:r>
                      <a:r>
                        <a:rPr lang="es-ES" sz="3200" i="1" baseline="0" dirty="0" smtClean="0"/>
                        <a:t> G</a:t>
                      </a:r>
                      <a:r>
                        <a:rPr lang="es-ES" sz="3200" i="1" dirty="0" smtClean="0"/>
                        <a:t>estión de </a:t>
                      </a:r>
                      <a:r>
                        <a:rPr lang="es-ES" sz="3200" i="1" dirty="0" err="1" smtClean="0"/>
                        <a:t>curriculum</a:t>
                      </a:r>
                      <a:r>
                        <a:rPr lang="es-ES" sz="3200" i="1" dirty="0" smtClean="0"/>
                        <a:t>.</a:t>
                      </a:r>
                      <a:r>
                        <a:rPr lang="es-ES" sz="3200" i="1" baseline="0" dirty="0" smtClean="0"/>
                        <a:t> </a:t>
                      </a:r>
                      <a:endParaRPr lang="es-ES" sz="3200" i="1" dirty="0" smtClean="0"/>
                    </a:p>
                    <a:p>
                      <a:pPr marL="0" indent="0" algn="just">
                        <a:buNone/>
                      </a:pPr>
                      <a:r>
                        <a:rPr lang="es-ES" sz="3200" i="1" dirty="0" smtClean="0"/>
                        <a:t>d)</a:t>
                      </a:r>
                      <a:r>
                        <a:rPr lang="es-ES" sz="3200" i="1" baseline="0" dirty="0" smtClean="0"/>
                        <a:t> L</a:t>
                      </a:r>
                      <a:r>
                        <a:rPr lang="es-ES" sz="3200" i="1" dirty="0" smtClean="0"/>
                        <a:t>a administración de los recursos humanos, materiales, tecnológicos y financieros. </a:t>
                      </a:r>
                    </a:p>
                    <a:p>
                      <a:pPr marL="0" indent="0" algn="just">
                        <a:buNone/>
                      </a:pPr>
                      <a:r>
                        <a:rPr lang="es-ES" sz="3200" i="1" dirty="0" smtClean="0"/>
                        <a:t>e)</a:t>
                      </a:r>
                      <a:r>
                        <a:rPr lang="es-ES" sz="3200" i="1" baseline="0" dirty="0" smtClean="0"/>
                        <a:t> N</a:t>
                      </a:r>
                      <a:r>
                        <a:rPr lang="es-ES" sz="3200" i="1" dirty="0" smtClean="0"/>
                        <a:t>uestros resultados.</a:t>
                      </a:r>
                    </a:p>
                    <a:p>
                      <a:pPr marL="0" indent="0" algn="just">
                        <a:buNone/>
                      </a:pPr>
                      <a:endParaRPr lang="es-ES" sz="3200" dirty="0" smtClean="0"/>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TP</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643998" cy="5560701"/>
        </p:xfrm>
        <a:graphic>
          <a:graphicData uri="http://schemas.openxmlformats.org/drawingml/2006/table">
            <a:tbl>
              <a:tblPr firstRow="1" bandRow="1">
                <a:tableStyleId>{5C22544A-7EE6-4342-B048-85BDC9FD1C3A}</a:tableStyleId>
              </a:tblPr>
              <a:tblGrid>
                <a:gridCol w="8643998"/>
              </a:tblGrid>
              <a:tr h="481967">
                <a:tc>
                  <a:txBody>
                    <a:bodyPr/>
                    <a:lstStyle/>
                    <a:p>
                      <a:pPr algn="ctr"/>
                      <a:r>
                        <a:rPr lang="es-ES" sz="2000" i="1" dirty="0" smtClean="0">
                          <a:solidFill>
                            <a:srgbClr val="FFFF00"/>
                          </a:solidFill>
                          <a:latin typeface="Arial Narrow" pitchFamily="34" charset="0"/>
                        </a:rPr>
                        <a:t>OTRAS LABORES REALIZADAS EN UTP</a:t>
                      </a:r>
                      <a:endParaRPr lang="es-ES" sz="2000" i="1" dirty="0">
                        <a:solidFill>
                          <a:srgbClr val="FFFF00"/>
                        </a:solidFill>
                      </a:endParaRP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Coordinación del trabajo de planificación curricular de los docentes, el cual se consolida en la pagina web del Liceo.</a:t>
                      </a:r>
                    </a:p>
                  </a:txBody>
                  <a:tcPr/>
                </a:tc>
              </a:tr>
              <a:tr h="481967">
                <a:tc>
                  <a:txBody>
                    <a:bodyPr/>
                    <a:lstStyle/>
                    <a:p>
                      <a:r>
                        <a:rPr lang="es-ES" sz="2000" i="1" dirty="0" smtClean="0">
                          <a:latin typeface="Arial Narrow" pitchFamily="34" charset="0"/>
                        </a:rPr>
                        <a:t>- Elaboración de reportes de horas de ampliación del personal Docente del Instituto.</a:t>
                      </a:r>
                      <a:endParaRPr lang="es-ES" sz="2000" i="1" dirty="0"/>
                    </a:p>
                  </a:txBody>
                  <a:tcPr/>
                </a:tc>
              </a:tr>
              <a:tr h="481967">
                <a:tc>
                  <a:txBody>
                    <a:bodyPr/>
                    <a:lstStyle/>
                    <a:p>
                      <a:r>
                        <a:rPr lang="es-ES" sz="2000" i="1" dirty="0" smtClean="0">
                          <a:latin typeface="Arial Narrow" pitchFamily="34" charset="0"/>
                        </a:rPr>
                        <a:t>- Formulación, implementación y seguimiento de proyecto de mejoramiento educativo</a:t>
                      </a:r>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apoyo a estudiantes con problemas especiales de evaluación, por embarazo, enfermedades u otras situaciones complejas de los estudiantes.-</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los GPT para la reflexión pedagógica de los docentes del Instituto.-</a:t>
                      </a:r>
                    </a:p>
                    <a:p>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pruebas estándar de comprensión lectora y resolución de problemas, aplicadas a 1º y 2º medio año 2015.</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registros de materias y notas de los docentes</a:t>
                      </a: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715436" cy="5681356"/>
        </p:xfrm>
        <a:graphic>
          <a:graphicData uri="http://schemas.openxmlformats.org/drawingml/2006/table">
            <a:tbl>
              <a:tblPr firstRow="1" bandRow="1">
                <a:tableStyleId>{5C22544A-7EE6-4342-B048-85BDC9FD1C3A}</a:tableStyleId>
              </a:tblPr>
              <a:tblGrid>
                <a:gridCol w="8715436"/>
              </a:tblGrid>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i="1" dirty="0" smtClean="0">
                          <a:solidFill>
                            <a:srgbClr val="FFFF00"/>
                          </a:solidFill>
                          <a:latin typeface="Arial Narrow" pitchFamily="34" charset="0"/>
                        </a:rPr>
                        <a:t>OTRAS LABORES REALIZADAS EN UTP</a:t>
                      </a:r>
                    </a:p>
                    <a:p>
                      <a:endParaRPr lang="es-ES"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 estudiantes con problemas de comunicación y/o evaluación con docentes.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admisión y seguimiento de estudiantes de pedagogía, de diferentes Universidades de la región, que solicitan realizar practicas profesionales.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Coordinación y control de la impresión de guías de aprendizaje elaborados por los Docentes del Liceo.</a:t>
                      </a:r>
                    </a:p>
                    <a:p>
                      <a:endParaRPr lang="es-ES" sz="2000" dirty="0"/>
                    </a:p>
                  </a:txBody>
                  <a:tcPr/>
                </a:tc>
              </a:tr>
              <a:tr h="926476">
                <a:tc>
                  <a:txBody>
                    <a:bodyPr/>
                    <a:lstStyle/>
                    <a:p>
                      <a:r>
                        <a:rPr lang="es-ES" sz="2000" dirty="0" smtClean="0">
                          <a:latin typeface="Arial Narrow" pitchFamily="34" charset="0"/>
                        </a:rPr>
                        <a:t>- Supervisión del  trabajo de ingresos de notas al SIGE para la elaboración de actas de finalización del año escolar y certificados de estudio.</a:t>
                      </a:r>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Liderazgo con jefes de especialidades y planificación de reuniones con dirección.</a:t>
                      </a:r>
                    </a:p>
                    <a:p>
                      <a:endParaRPr lang="es-ES" sz="2000"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480" y="2786058"/>
            <a:ext cx="5143520" cy="1354217"/>
          </a:xfrm>
          <a:prstGeom prst="rect">
            <a:avLst/>
          </a:prstGeom>
        </p:spPr>
        <p:txBody>
          <a:bodyPr wrap="square">
            <a:spAutoFit/>
          </a:bodyPr>
          <a:lstStyle/>
          <a:p>
            <a:pPr algn="ctr">
              <a:defRPr/>
            </a:pPr>
            <a:r>
              <a:rPr lang="es-ES" sz="3200" b="1" i="1" dirty="0" smtClean="0">
                <a:solidFill>
                  <a:srgbClr val="FFFF00"/>
                </a:solidFill>
                <a:latin typeface="Arial Narrow" pitchFamily="34" charset="0"/>
              </a:rPr>
              <a:t>GESTIÓN DE RECURSOS HUMANOS Y FINANCIEROS</a:t>
            </a:r>
          </a:p>
          <a:p>
            <a:pPr algn="r"/>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643999" cy="6368924"/>
        </p:xfrm>
        <a:graphic>
          <a:graphicData uri="http://schemas.openxmlformats.org/drawingml/2006/table">
            <a:tbl>
              <a:tblPr firstRow="1" bandRow="1">
                <a:tableStyleId>{5C22544A-7EE6-4342-B048-85BDC9FD1C3A}</a:tableStyleId>
              </a:tblPr>
              <a:tblGrid>
                <a:gridCol w="2428892"/>
                <a:gridCol w="3071834"/>
                <a:gridCol w="3143273"/>
              </a:tblGrid>
              <a:tr h="7143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b="1" i="1" kern="1200" dirty="0" smtClean="0">
                          <a:solidFill>
                            <a:srgbClr val="FFFF00"/>
                          </a:solidFill>
                          <a:latin typeface="+mn-lt"/>
                          <a:ea typeface="+mn-ea"/>
                          <a:cs typeface="+mn-cs"/>
                        </a:rPr>
                        <a:t>INFORMÁTICA EDUCATIVA</a:t>
                      </a:r>
                      <a:endParaRPr lang="es-ES" sz="2400" b="1" i="1" kern="1200" dirty="0" smtClean="0">
                        <a:solidFill>
                          <a:srgbClr val="FFFF00"/>
                        </a:solidFill>
                        <a:latin typeface="+mn-lt"/>
                        <a:ea typeface="+mn-ea"/>
                        <a:cs typeface="+mn-cs"/>
                      </a:endParaRPr>
                    </a:p>
                    <a:p>
                      <a:endParaRPr lang="es-ES" dirty="0"/>
                    </a:p>
                  </a:txBody>
                  <a:tcPr/>
                </a:tc>
                <a:tc hMerge="1">
                  <a:txBody>
                    <a:bodyPr/>
                    <a:lstStyle/>
                    <a:p>
                      <a:endParaRPr lang="es-ES" dirty="0"/>
                    </a:p>
                  </a:txBody>
                  <a:tcPr/>
                </a:tc>
                <a:tc hMerge="1">
                  <a:txBody>
                    <a:bodyPr/>
                    <a:lstStyle/>
                    <a:p>
                      <a:endParaRPr lang="es-ES" dirty="0"/>
                    </a:p>
                  </a:txBody>
                  <a:tcPr/>
                </a:tc>
              </a:tr>
              <a:tr h="454949">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ÁMBITO DE ACCIÓN</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AVANCES MÁS IMPORTANTES </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ASPECTOS POR MEJORAR</a:t>
                      </a:r>
                      <a:endParaRPr lang="es-ES" sz="1600" i="1" dirty="0">
                        <a:solidFill>
                          <a:schemeClr val="accent2"/>
                        </a:solidFill>
                        <a:latin typeface="Calibri"/>
                        <a:ea typeface="Calibri"/>
                        <a:cs typeface="Times New Roman"/>
                      </a:endParaRPr>
                    </a:p>
                  </a:txBody>
                  <a:tcPr marL="68580" marR="68580" marT="0" marB="0"/>
                </a:tc>
              </a:tr>
              <a:tr h="122731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Mantenimiento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La compra masiva de artículos y herramientas permitió un mejor mantenimiento de equipos.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Tener una bodega específicamente para todos los artículos de mantención.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Soporte </a:t>
                      </a:r>
                      <a:r>
                        <a:rPr lang="es-CL" sz="1800" b="1" i="1" dirty="0">
                          <a:latin typeface="Cambria"/>
                          <a:ea typeface="Times New Roman"/>
                          <a:cs typeface="Times New Roman"/>
                        </a:rPr>
                        <a:t>Técnico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aumento del personal facilito la entrega de soporte rápida y eficaz.</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Realizar una buena distribución de las labores permitirá mejorar el rendimiento.</a:t>
                      </a:r>
                      <a:endParaRPr lang="es-ES" sz="1800" i="1" dirty="0">
                        <a:latin typeface="Calibri"/>
                        <a:ea typeface="Calibri"/>
                        <a:cs typeface="Times New Roman"/>
                      </a:endParaRPr>
                    </a:p>
                  </a:txBody>
                  <a:tcPr marL="68580" marR="68580" marT="0" marB="0"/>
                </a:tc>
              </a:tr>
              <a:tr h="60450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Coordinación</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1 persona exclusiva para la coordinación de esta área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Mantener el personal y dar más tiempo para la gestión.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Liderazgo </a:t>
                      </a:r>
                      <a:r>
                        <a:rPr lang="es-CL" sz="1800" b="1" i="1" dirty="0">
                          <a:latin typeface="Cambria"/>
                          <a:ea typeface="Times New Roman"/>
                          <a:cs typeface="Times New Roman"/>
                        </a:rPr>
                        <a:t>en el Uso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uso subió drásticamente demostrando así el buen funcionamiento y coordinación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Disponibilidad de docentes con el fin de mejorar el proceso y entregar un mejor producto.</a:t>
                      </a:r>
                      <a:endParaRPr lang="es-ES" sz="1800" i="1" dirty="0">
                        <a:latin typeface="Calibri"/>
                        <a:ea typeface="Calibri"/>
                        <a:cs typeface="Times New Roman"/>
                      </a:endParaRPr>
                    </a:p>
                  </a:txBody>
                  <a:tcPr marL="68580" marR="68580" marT="0" marB="0"/>
                </a:tc>
              </a:tr>
              <a:tr h="1396839">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Nivelación de</a:t>
                      </a:r>
                    </a:p>
                    <a:p>
                      <a:pPr algn="ctr">
                        <a:lnSpc>
                          <a:spcPct val="115000"/>
                        </a:lnSpc>
                        <a:spcAft>
                          <a:spcPts val="0"/>
                        </a:spcAft>
                      </a:pPr>
                      <a:r>
                        <a:rPr lang="es-CL" sz="1800" b="1" i="1" dirty="0" smtClean="0">
                          <a:latin typeface="Cambria"/>
                          <a:ea typeface="Times New Roman"/>
                          <a:cs typeface="Times New Roman"/>
                        </a:rPr>
                        <a:t> </a:t>
                      </a:r>
                      <a:r>
                        <a:rPr lang="es-CL" sz="1800" b="1" i="1" dirty="0">
                          <a:latin typeface="Cambria"/>
                          <a:ea typeface="Times New Roman"/>
                          <a:cs typeface="Times New Roman"/>
                        </a:rPr>
                        <a:t>competencias Docentes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a:t>
                      </a:r>
                      <a:endParaRPr lang="es-CL" sz="1800" i="1" dirty="0" smtClean="0">
                        <a:latin typeface="Calibri"/>
                        <a:ea typeface="Calibri"/>
                        <a:cs typeface="Times New Roman"/>
                      </a:endParaRPr>
                    </a:p>
                    <a:p>
                      <a:pPr>
                        <a:lnSpc>
                          <a:spcPct val="115000"/>
                        </a:lnSpc>
                        <a:spcAft>
                          <a:spcPts val="0"/>
                        </a:spcAft>
                      </a:pPr>
                      <a:r>
                        <a:rPr lang="es-CL" sz="1800" i="1" dirty="0" err="1" smtClean="0">
                          <a:latin typeface="Calibri"/>
                          <a:ea typeface="Calibri"/>
                          <a:cs typeface="Times New Roman"/>
                        </a:rPr>
                        <a:t>netsupport</a:t>
                      </a:r>
                      <a:r>
                        <a:rPr lang="es-CL" sz="1800" i="1" dirty="0" smtClean="0">
                          <a:latin typeface="Calibri"/>
                          <a:ea typeface="Calibri"/>
                          <a:cs typeface="Times New Roman"/>
                        </a:rPr>
                        <a:t>- </a:t>
                      </a:r>
                      <a:r>
                        <a:rPr lang="es-CL" sz="1800" i="1" dirty="0" err="1">
                          <a:latin typeface="Calibri"/>
                          <a:ea typeface="Calibri"/>
                          <a:cs typeface="Times New Roman"/>
                        </a:rPr>
                        <a:t>softland</a:t>
                      </a:r>
                      <a:r>
                        <a:rPr lang="es-CL" sz="1800" i="1" dirty="0">
                          <a:latin typeface="Calibri"/>
                          <a:ea typeface="Calibri"/>
                          <a:cs typeface="Times New Roman"/>
                        </a:rPr>
                        <a:t>- pizarras interactivas.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computación- y uso básico en material tecnológico. </a:t>
                      </a:r>
                      <a:endParaRPr lang="es-ES" sz="1800"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369332"/>
          </a:xfrm>
          <a:prstGeom prst="rect">
            <a:avLst/>
          </a:prstGeom>
        </p:spPr>
        <p:txBody>
          <a:bodyPr wrap="square">
            <a:spAutoFit/>
          </a:bodyPr>
          <a:lstStyle/>
          <a:p>
            <a:pPr algn="ctr"/>
            <a:r>
              <a:rPr lang="es-ES" b="1" i="1" dirty="0" smtClean="0">
                <a:solidFill>
                  <a:srgbClr val="FFFF00"/>
                </a:solidFill>
              </a:rPr>
              <a:t>Balance General Instituto Superior de Comercio E.M.S 31 marzo a 31 Diciembre 2015</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952768216"/>
              </p:ext>
            </p:extLst>
          </p:nvPr>
        </p:nvGraphicFramePr>
        <p:xfrm>
          <a:off x="0" y="1619508"/>
          <a:ext cx="9144002" cy="2250540"/>
        </p:xfrm>
        <a:graphic>
          <a:graphicData uri="http://schemas.openxmlformats.org/drawingml/2006/table">
            <a:tbl>
              <a:tblPr firstRow="1" bandRow="1">
                <a:tableStyleId>{5C22544A-7EE6-4342-B048-85BDC9FD1C3A}</a:tableStyleId>
              </a:tblPr>
              <a:tblGrid>
                <a:gridCol w="1619672"/>
                <a:gridCol w="1152128"/>
                <a:gridCol w="1224136"/>
                <a:gridCol w="792088"/>
                <a:gridCol w="1224136"/>
                <a:gridCol w="1825556"/>
                <a:gridCol w="1306286"/>
              </a:tblGrid>
              <a:tr h="452220">
                <a:tc gridSpan="2">
                  <a:txBody>
                    <a:bodyPr/>
                    <a:lstStyle/>
                    <a:p>
                      <a:r>
                        <a:rPr lang="es-ES" dirty="0" smtClean="0"/>
                        <a:t>Ingreso Interno</a:t>
                      </a:r>
                      <a:endParaRPr lang="es-ES" dirty="0"/>
                    </a:p>
                  </a:txBody>
                  <a:tcPr/>
                </a:tc>
                <a:tc hMerge="1">
                  <a:txBody>
                    <a:bodyPr/>
                    <a:lstStyle/>
                    <a:p>
                      <a:endParaRPr lang="es-ES" dirty="0"/>
                    </a:p>
                  </a:txBody>
                  <a:tcPr/>
                </a:tc>
                <a:tc>
                  <a:txBody>
                    <a:bodyPr/>
                    <a:lstStyle/>
                    <a:p>
                      <a:r>
                        <a:rPr lang="es-ES" dirty="0" smtClean="0"/>
                        <a:t>Periodo</a:t>
                      </a:r>
                      <a:endParaRPr lang="es-ES" dirty="0"/>
                    </a:p>
                  </a:txBody>
                  <a:tcPr/>
                </a:tc>
                <a:tc>
                  <a:txBody>
                    <a:bodyPr/>
                    <a:lstStyle/>
                    <a:p>
                      <a:r>
                        <a:rPr lang="es-ES" dirty="0" smtClean="0"/>
                        <a:t>Año</a:t>
                      </a:r>
                      <a:endParaRPr lang="es-ES" dirty="0"/>
                    </a:p>
                  </a:txBody>
                  <a:tcPr/>
                </a:tc>
                <a:tc>
                  <a:txBody>
                    <a:bodyPr/>
                    <a:lstStyle/>
                    <a:p>
                      <a:r>
                        <a:rPr lang="es-ES" dirty="0" smtClean="0"/>
                        <a:t>Periodo</a:t>
                      </a:r>
                      <a:endParaRPr lang="es-ES" dirty="0"/>
                    </a:p>
                  </a:txBody>
                  <a:tcPr/>
                </a:tc>
                <a:tc>
                  <a:txBody>
                    <a:bodyPr/>
                    <a:lstStyle/>
                    <a:p>
                      <a:r>
                        <a:rPr lang="es-ES" dirty="0" smtClean="0"/>
                        <a:t>Egreso Interno</a:t>
                      </a:r>
                      <a:endParaRPr lang="es-ES" dirty="0"/>
                    </a:p>
                  </a:txBody>
                  <a:tcPr/>
                </a:tc>
                <a:tc>
                  <a:txBody>
                    <a:bodyPr/>
                    <a:lstStyle/>
                    <a:p>
                      <a:r>
                        <a:rPr lang="es-ES" dirty="0" smtClean="0"/>
                        <a:t>Gastos del Periodo</a:t>
                      </a:r>
                      <a:endParaRPr lang="es-ES" dirty="0"/>
                    </a:p>
                  </a:txBody>
                  <a:tcPr/>
                </a:tc>
              </a:tr>
              <a:tr h="452220">
                <a:tc>
                  <a:txBody>
                    <a:bodyPr/>
                    <a:lstStyle/>
                    <a:p>
                      <a:pPr algn="l"/>
                      <a:r>
                        <a:rPr lang="es-ES" sz="1600" dirty="0" err="1" smtClean="0"/>
                        <a:t>Aport</a:t>
                      </a:r>
                      <a:r>
                        <a:rPr lang="es-ES" sz="1600" dirty="0" smtClean="0"/>
                        <a:t>.</a:t>
                      </a:r>
                      <a:r>
                        <a:rPr lang="es-ES" sz="1600" baseline="0" dirty="0" smtClean="0"/>
                        <a:t> Casino</a:t>
                      </a:r>
                      <a:endParaRPr lang="es-ES" sz="1600" dirty="0"/>
                    </a:p>
                  </a:txBody>
                  <a:tcPr/>
                </a:tc>
                <a:tc>
                  <a:txBody>
                    <a:bodyPr/>
                    <a:lstStyle/>
                    <a:p>
                      <a:pPr algn="l"/>
                      <a:r>
                        <a:rPr lang="es-ES" sz="1600" dirty="0" smtClean="0"/>
                        <a:t>$5,094,450</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smtClean="0"/>
                        <a:t>2015</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err="1" smtClean="0"/>
                        <a:t>Aport</a:t>
                      </a:r>
                      <a:r>
                        <a:rPr lang="es-ES" sz="1600" dirty="0" smtClean="0"/>
                        <a:t>. Casino</a:t>
                      </a:r>
                      <a:endParaRPr lang="es-ES" sz="1600" dirty="0"/>
                    </a:p>
                  </a:txBody>
                  <a:tcPr/>
                </a:tc>
                <a:tc>
                  <a:txBody>
                    <a:bodyPr/>
                    <a:lstStyle/>
                    <a:p>
                      <a:pPr algn="l"/>
                      <a:r>
                        <a:rPr lang="es-ES" sz="1600" dirty="0" smtClean="0"/>
                        <a:t>$5,094,450</a:t>
                      </a:r>
                      <a:endParaRPr lang="es-ES" sz="1600" dirty="0"/>
                    </a:p>
                  </a:txBody>
                  <a:tcPr/>
                </a:tc>
              </a:tr>
              <a:tr h="452220">
                <a:tc>
                  <a:txBody>
                    <a:bodyPr/>
                    <a:lstStyle/>
                    <a:p>
                      <a:pPr algn="l"/>
                      <a:r>
                        <a:rPr lang="es-ES" sz="1600" dirty="0" err="1" smtClean="0"/>
                        <a:t>Aport</a:t>
                      </a:r>
                      <a:r>
                        <a:rPr lang="es-ES" sz="1600" dirty="0" smtClean="0"/>
                        <a:t>. Fotocopia</a:t>
                      </a:r>
                      <a:endParaRPr lang="es-ES" sz="1600" dirty="0"/>
                    </a:p>
                  </a:txBody>
                  <a:tcPr/>
                </a:tc>
                <a:tc>
                  <a:txBody>
                    <a:bodyPr/>
                    <a:lstStyle/>
                    <a:p>
                      <a:pPr algn="l"/>
                      <a:r>
                        <a:rPr lang="es-ES" sz="1600" dirty="0" smtClean="0"/>
                        <a:t>$1,200,000</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smtClean="0"/>
                        <a:t>2015</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err="1" smtClean="0"/>
                        <a:t>Aport</a:t>
                      </a:r>
                      <a:r>
                        <a:rPr lang="es-ES" sz="1600" dirty="0" smtClean="0"/>
                        <a:t>. Fotocopia</a:t>
                      </a:r>
                      <a:endParaRPr lang="es-ES" sz="1600" dirty="0"/>
                    </a:p>
                  </a:txBody>
                  <a:tcPr/>
                </a:tc>
                <a:tc>
                  <a:txBody>
                    <a:bodyPr/>
                    <a:lstStyle/>
                    <a:p>
                      <a:pPr algn="l"/>
                      <a:r>
                        <a:rPr lang="es-ES" sz="1600" dirty="0" smtClean="0"/>
                        <a:t>$1,200,000</a:t>
                      </a:r>
                      <a:endParaRPr lang="es-ES" sz="1600" dirty="0"/>
                    </a:p>
                  </a:txBody>
                  <a:tcPr/>
                </a:tc>
              </a:tr>
              <a:tr h="452220">
                <a:tc>
                  <a:txBody>
                    <a:bodyPr/>
                    <a:lstStyle/>
                    <a:p>
                      <a:pPr algn="l"/>
                      <a:r>
                        <a:rPr lang="es-ES" sz="1600" dirty="0" smtClean="0">
                          <a:solidFill>
                            <a:srgbClr val="FF0000"/>
                          </a:solidFill>
                        </a:rPr>
                        <a:t>Total  Recaudado</a:t>
                      </a:r>
                      <a:endParaRPr lang="es-ES" sz="1600" dirty="0">
                        <a:solidFill>
                          <a:srgbClr val="FF0000"/>
                        </a:solidFill>
                      </a:endParaRPr>
                    </a:p>
                  </a:txBody>
                  <a:tcPr/>
                </a:tc>
                <a:tc>
                  <a:txBody>
                    <a:bodyPr/>
                    <a:lstStyle/>
                    <a:p>
                      <a:pPr algn="l"/>
                      <a:r>
                        <a:rPr lang="es-ES" sz="1600" dirty="0" smtClean="0">
                          <a:solidFill>
                            <a:srgbClr val="FF0000"/>
                          </a:solidFill>
                        </a:rPr>
                        <a:t>$6,294,450</a:t>
                      </a:r>
                      <a:endParaRPr lang="es-ES" sz="1600" dirty="0">
                        <a:solidFill>
                          <a:srgbClr val="FF0000"/>
                        </a:solidFill>
                      </a:endParaRPr>
                    </a:p>
                  </a:txBody>
                  <a:tcPr/>
                </a:tc>
                <a:tc>
                  <a:txBody>
                    <a:bodyPr/>
                    <a:lstStyle/>
                    <a:p>
                      <a:pPr algn="l"/>
                      <a:endParaRPr lang="es-ES" sz="1600" dirty="0"/>
                    </a:p>
                  </a:txBody>
                  <a:tcPr/>
                </a:tc>
                <a:tc>
                  <a:txBody>
                    <a:bodyPr/>
                    <a:lstStyle/>
                    <a:p>
                      <a:pPr algn="l"/>
                      <a:endParaRPr lang="es-ES" sz="1600"/>
                    </a:p>
                  </a:txBody>
                  <a:tcPr/>
                </a:tc>
                <a:tc>
                  <a:txBody>
                    <a:bodyPr/>
                    <a:lstStyle/>
                    <a:p>
                      <a:pPr algn="l"/>
                      <a:endParaRPr lang="es-ES" sz="1600"/>
                    </a:p>
                  </a:txBody>
                  <a:tcPr/>
                </a:tc>
                <a:tc>
                  <a:txBody>
                    <a:bodyPr/>
                    <a:lstStyle/>
                    <a:p>
                      <a:pPr algn="l"/>
                      <a:r>
                        <a:rPr lang="es-ES" sz="1600" dirty="0" smtClean="0">
                          <a:solidFill>
                            <a:srgbClr val="FF0000"/>
                          </a:solidFill>
                        </a:rPr>
                        <a:t>Total Gastos</a:t>
                      </a:r>
                      <a:endParaRPr lang="es-ES" sz="1600" dirty="0">
                        <a:solidFill>
                          <a:srgbClr val="FF0000"/>
                        </a:solidFill>
                      </a:endParaRPr>
                    </a:p>
                  </a:txBody>
                  <a:tcPr/>
                </a:tc>
                <a:tc>
                  <a:txBody>
                    <a:bodyPr/>
                    <a:lstStyle/>
                    <a:p>
                      <a:pPr algn="l"/>
                      <a:r>
                        <a:rPr lang="es-ES" sz="1600" dirty="0" smtClean="0">
                          <a:solidFill>
                            <a:srgbClr val="FF0000"/>
                          </a:solidFill>
                        </a:rPr>
                        <a:t>$6,294,450</a:t>
                      </a:r>
                      <a:endParaRPr lang="es-ES" sz="1600" dirty="0">
                        <a:solidFill>
                          <a:srgbClr val="FF0000"/>
                        </a:solidFill>
                      </a:endParaRPr>
                    </a:p>
                  </a:txBody>
                  <a:tcPr/>
                </a:tc>
              </a:tr>
            </a:tbl>
          </a:graphicData>
        </a:graphic>
      </p:graphicFrame>
      <p:sp>
        <p:nvSpPr>
          <p:cNvPr id="4" name="Rectángulo 3"/>
          <p:cNvSpPr/>
          <p:nvPr/>
        </p:nvSpPr>
        <p:spPr>
          <a:xfrm>
            <a:off x="179512" y="4149080"/>
            <a:ext cx="8784976" cy="923330"/>
          </a:xfrm>
          <a:prstGeom prst="rect">
            <a:avLst/>
          </a:prstGeom>
        </p:spPr>
        <p:txBody>
          <a:bodyPr wrap="square">
            <a:spAutoFit/>
          </a:bodyPr>
          <a:lstStyle/>
          <a:p>
            <a:r>
              <a:rPr lang="es-ES" b="1" dirty="0" smtClean="0">
                <a:solidFill>
                  <a:srgbClr val="FFFF00"/>
                </a:solidFill>
              </a:rPr>
              <a:t>Resumen: </a:t>
            </a:r>
          </a:p>
          <a:p>
            <a:r>
              <a:rPr lang="es-ES" b="1" dirty="0" smtClean="0">
                <a:solidFill>
                  <a:srgbClr val="FFFF00"/>
                </a:solidFill>
              </a:rPr>
              <a:t>	Total Ingreso por aporte Casino y aporte Fotocopia $6,294,450</a:t>
            </a:r>
          </a:p>
          <a:p>
            <a:r>
              <a:rPr lang="es-ES" b="1" dirty="0" smtClean="0">
                <a:solidFill>
                  <a:srgbClr val="FFFF00"/>
                </a:solidFill>
              </a:rPr>
              <a:t>	Egresos de $6,294,450 rendidos en su Totalidad </a:t>
            </a:r>
            <a:endParaRPr lang="es-ES" dirty="0"/>
          </a:p>
        </p:txBody>
      </p:sp>
    </p:spTree>
    <p:extLst>
      <p:ext uri="{BB962C8B-B14F-4D97-AF65-F5344CB8AC3E}">
        <p14:creationId xmlns:p14="http://schemas.microsoft.com/office/powerpoint/2010/main" val="2112255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80895291"/>
              </p:ext>
            </p:extLst>
          </p:nvPr>
        </p:nvGraphicFramePr>
        <p:xfrm>
          <a:off x="0" y="332656"/>
          <a:ext cx="9143995" cy="1717040"/>
        </p:xfrm>
        <a:graphic>
          <a:graphicData uri="http://schemas.openxmlformats.org/drawingml/2006/table">
            <a:tbl>
              <a:tblPr firstRow="1" bandRow="1">
                <a:tableStyleId>{5C22544A-7EE6-4342-B048-85BDC9FD1C3A}</a:tableStyleId>
              </a:tblPr>
              <a:tblGrid>
                <a:gridCol w="1043606"/>
                <a:gridCol w="1296144"/>
                <a:gridCol w="1224136"/>
                <a:gridCol w="1296144"/>
                <a:gridCol w="1224136"/>
                <a:gridCol w="1224136"/>
                <a:gridCol w="1835693"/>
              </a:tblGrid>
              <a:tr h="408280">
                <a:tc gridSpan="2">
                  <a:txBody>
                    <a:bodyPr/>
                    <a:lstStyle/>
                    <a:p>
                      <a:r>
                        <a:rPr lang="es-ES" dirty="0" smtClean="0"/>
                        <a:t>Ingreso</a:t>
                      </a:r>
                      <a:endParaRPr lang="es-ES" dirty="0"/>
                    </a:p>
                  </a:txBody>
                  <a:tcPr/>
                </a:tc>
                <a:tc hMerge="1">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Rendición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_tradnl" dirty="0" smtClean="0"/>
                        <a:t>Rendici</a:t>
                      </a:r>
                      <a:r>
                        <a:rPr lang="es-ES_tradnl" dirty="0" smtClean="0"/>
                        <a:t>ón</a:t>
                      </a:r>
                      <a:endParaRPr lang="es-ES" dirty="0"/>
                    </a:p>
                  </a:txBody>
                  <a:tcPr/>
                </a:tc>
                <a:tc>
                  <a:txBody>
                    <a:bodyPr/>
                    <a:lstStyle/>
                    <a:p>
                      <a:r>
                        <a:rPr lang="es-ES" dirty="0" smtClean="0"/>
                        <a:t>Total Ingreso</a:t>
                      </a:r>
                      <a:r>
                        <a:rPr lang="es-ES" baseline="0" dirty="0" smtClean="0"/>
                        <a:t> Caja Chica</a:t>
                      </a:r>
                      <a:endParaRPr lang="es-ES" dirty="0"/>
                    </a:p>
                  </a:txBody>
                  <a:tcPr/>
                </a:tc>
              </a:tr>
              <a:tr h="370840">
                <a:tc>
                  <a:txBody>
                    <a:bodyPr/>
                    <a:lstStyle/>
                    <a:p>
                      <a:r>
                        <a:rPr lang="es-ES" sz="1600" dirty="0" smtClean="0"/>
                        <a:t>Caja Chica</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14-07-2015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10-06-2015</a:t>
                      </a:r>
                      <a:endParaRPr lang="es-ES" sz="1600" dirty="0"/>
                    </a:p>
                  </a:txBody>
                  <a:tcPr/>
                </a:tc>
                <a:tc>
                  <a:txBody>
                    <a:bodyPr/>
                    <a:lstStyle/>
                    <a:p>
                      <a:r>
                        <a:rPr lang="es-ES" sz="1600" dirty="0" smtClean="0"/>
                        <a:t>$1,200,000</a:t>
                      </a:r>
                      <a:endParaRPr lang="es-ES" sz="1600" dirty="0"/>
                    </a:p>
                  </a:txBody>
                  <a:tcPr/>
                </a:tc>
              </a:tr>
              <a:tr h="370840">
                <a:tc>
                  <a:txBody>
                    <a:bodyPr/>
                    <a:lstStyle/>
                    <a:p>
                      <a:endParaRPr lang="es-ES" sz="1600" dirty="0"/>
                    </a:p>
                  </a:txBody>
                  <a:tcPr/>
                </a:tc>
                <a:tc>
                  <a:txBody>
                    <a:bodyPr/>
                    <a:lstStyle/>
                    <a:p>
                      <a:r>
                        <a:rPr lang="es-ES" sz="1600" dirty="0" smtClean="0"/>
                        <a:t>Fechas</a:t>
                      </a:r>
                      <a:endParaRPr lang="es-ES" sz="1600" dirty="0"/>
                    </a:p>
                  </a:txBody>
                  <a:tcPr/>
                </a:tc>
                <a:tc>
                  <a:txBody>
                    <a:bodyPr/>
                    <a:lstStyle/>
                    <a:p>
                      <a:r>
                        <a:rPr lang="es-ES" sz="1600" dirty="0" smtClean="0"/>
                        <a:t>07-04-2015</a:t>
                      </a:r>
                      <a:endParaRPr lang="es-ES" sz="1600" dirty="0"/>
                    </a:p>
                  </a:txBody>
                  <a:tcPr/>
                </a:tc>
                <a:tc>
                  <a:txBody>
                    <a:bodyPr/>
                    <a:lstStyle/>
                    <a:p>
                      <a:endParaRPr lang="es-ES" sz="1600" dirty="0"/>
                    </a:p>
                  </a:txBody>
                  <a:tcPr/>
                </a:tc>
                <a:tc>
                  <a:txBody>
                    <a:bodyPr/>
                    <a:lstStyle/>
                    <a:p>
                      <a:r>
                        <a:rPr lang="es-ES" sz="1600" dirty="0" smtClean="0"/>
                        <a:t>12-08-2015</a:t>
                      </a:r>
                      <a:endParaRPr lang="es-ES" sz="1600" dirty="0"/>
                    </a:p>
                  </a:txBody>
                  <a:tcPr/>
                </a:tc>
                <a:tc>
                  <a:txBody>
                    <a:bodyPr/>
                    <a:lstStyle/>
                    <a:p>
                      <a:endParaRPr lang="es-ES" sz="1600"/>
                    </a:p>
                  </a:txBody>
                  <a:tcPr/>
                </a:tc>
                <a:tc>
                  <a:txBody>
                    <a:bodyPr/>
                    <a:lstStyle/>
                    <a:p>
                      <a:endParaRPr lang="es-ES" sz="1600"/>
                    </a:p>
                  </a:txBody>
                  <a:tcPr/>
                </a:tc>
              </a:tr>
              <a:tr h="130408">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Total Egreso</a:t>
                      </a:r>
                      <a:endParaRPr lang="es-ES" sz="1600" dirty="0">
                        <a:solidFill>
                          <a:srgbClr val="FF0000"/>
                        </a:solidFill>
                      </a:endParaRPr>
                    </a:p>
                  </a:txBody>
                  <a:tcPr/>
                </a:tc>
                <a:tc>
                  <a:txBody>
                    <a:bodyPr/>
                    <a:lstStyle/>
                    <a:p>
                      <a:r>
                        <a:rPr lang="es-ES" sz="1600" dirty="0" smtClean="0">
                          <a:solidFill>
                            <a:srgbClr val="FF0000"/>
                          </a:solidFill>
                        </a:rPr>
                        <a:t>$1,200,000</a:t>
                      </a:r>
                      <a:endParaRPr lang="es-ES" sz="1600" dirty="0">
                        <a:solidFill>
                          <a:srgbClr val="FF0000"/>
                        </a:solidFill>
                      </a:endParaRPr>
                    </a:p>
                  </a:txBody>
                  <a:tcPr/>
                </a:tc>
              </a:tr>
            </a:tbl>
          </a:graphicData>
        </a:graphic>
      </p:graphicFrame>
      <p:sp>
        <p:nvSpPr>
          <p:cNvPr id="4" name="Rectángulo 3"/>
          <p:cNvSpPr/>
          <p:nvPr/>
        </p:nvSpPr>
        <p:spPr>
          <a:xfrm>
            <a:off x="251517" y="2276872"/>
            <a:ext cx="8640960"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Caja Chica : $1,200,000</a:t>
            </a:r>
          </a:p>
          <a:p>
            <a:r>
              <a:rPr lang="es-ES" b="1" dirty="0">
                <a:solidFill>
                  <a:srgbClr val="FFFF00"/>
                </a:solidFill>
              </a:rPr>
              <a:t>	</a:t>
            </a:r>
            <a:r>
              <a:rPr lang="es-ES" b="1" dirty="0" smtClean="0">
                <a:solidFill>
                  <a:srgbClr val="FFFF00"/>
                </a:solidFill>
              </a:rPr>
              <a:t>Egresos por Caja Chica Rendido I. Municipalidad de Talca : $1,200,000 en 100%</a:t>
            </a:r>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378770797"/>
              </p:ext>
            </p:extLst>
          </p:nvPr>
        </p:nvGraphicFramePr>
        <p:xfrm>
          <a:off x="-1" y="3573016"/>
          <a:ext cx="9143995" cy="1752600"/>
        </p:xfrm>
        <a:graphic>
          <a:graphicData uri="http://schemas.openxmlformats.org/drawingml/2006/table">
            <a:tbl>
              <a:tblPr firstRow="1" bandRow="1">
                <a:tableStyleId>{5C22544A-7EE6-4342-B048-85BDC9FD1C3A}</a:tableStyleId>
              </a:tblPr>
              <a:tblGrid>
                <a:gridCol w="1619670"/>
                <a:gridCol w="1008112"/>
                <a:gridCol w="1296144"/>
                <a:gridCol w="1224136"/>
                <a:gridCol w="1152128"/>
                <a:gridCol w="1584176"/>
                <a:gridCol w="1259629"/>
              </a:tblGrid>
              <a:tr h="192256">
                <a:tc gridSpan="2">
                  <a:txBody>
                    <a:bodyPr/>
                    <a:lstStyle/>
                    <a:p>
                      <a:r>
                        <a:rPr lang="es-ES" dirty="0" smtClean="0"/>
                        <a:t>Ingreso</a:t>
                      </a:r>
                      <a:endParaRPr lang="es-ES" dirty="0"/>
                    </a:p>
                  </a:txBody>
                  <a:tcPr/>
                </a:tc>
                <a:tc hMerge="1">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Rendición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_tradnl" dirty="0" smtClean="0"/>
                        <a:t>Rendici</a:t>
                      </a:r>
                      <a:r>
                        <a:rPr lang="es-ES_tradnl" dirty="0" smtClean="0"/>
                        <a:t>ón</a:t>
                      </a:r>
                      <a:endParaRPr lang="es-ES" dirty="0"/>
                    </a:p>
                  </a:txBody>
                  <a:tcPr/>
                </a:tc>
                <a:tc>
                  <a:txBody>
                    <a:bodyPr/>
                    <a:lstStyle/>
                    <a:p>
                      <a:endParaRPr lang="es-ES" dirty="0"/>
                    </a:p>
                  </a:txBody>
                  <a:tcPr/>
                </a:tc>
              </a:tr>
              <a:tr h="370840">
                <a:tc>
                  <a:txBody>
                    <a:bodyPr/>
                    <a:lstStyle/>
                    <a:p>
                      <a:r>
                        <a:rPr lang="es-ES" sz="1600" dirty="0" smtClean="0"/>
                        <a:t>Mantenimiento</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22-07-2015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24-11-2015</a:t>
                      </a:r>
                      <a:endParaRPr lang="es-ES" sz="1600" dirty="0"/>
                    </a:p>
                  </a:txBody>
                  <a:tcPr/>
                </a:tc>
                <a:tc>
                  <a:txBody>
                    <a:bodyPr/>
                    <a:lstStyle/>
                    <a:p>
                      <a:r>
                        <a:rPr lang="es-ES" sz="1600" dirty="0" smtClean="0"/>
                        <a:t>$1,200,000</a:t>
                      </a:r>
                      <a:endParaRPr lang="es-ES" sz="1600" dirty="0"/>
                    </a:p>
                  </a:txBody>
                  <a:tcPr/>
                </a:tc>
              </a:tr>
              <a:tr h="370840">
                <a:tc>
                  <a:txBody>
                    <a:bodyPr/>
                    <a:lstStyle/>
                    <a:p>
                      <a:endParaRPr lang="es-ES" sz="1600" dirty="0"/>
                    </a:p>
                  </a:txBody>
                  <a:tcPr/>
                </a:tc>
                <a:tc>
                  <a:txBody>
                    <a:bodyPr/>
                    <a:lstStyle/>
                    <a:p>
                      <a:r>
                        <a:rPr lang="es-ES" sz="1600" dirty="0" smtClean="0"/>
                        <a:t>Fechas</a:t>
                      </a:r>
                      <a:endParaRPr lang="es-ES" sz="1600" dirty="0"/>
                    </a:p>
                  </a:txBody>
                  <a:tcPr/>
                </a:tc>
                <a:tc>
                  <a:txBody>
                    <a:bodyPr/>
                    <a:lstStyle/>
                    <a:p>
                      <a:r>
                        <a:rPr lang="es-ES" sz="1600" dirty="0" smtClean="0"/>
                        <a:t>06-03-2015</a:t>
                      </a:r>
                      <a:endParaRPr lang="es-ES" sz="1600" dirty="0"/>
                    </a:p>
                  </a:txBody>
                  <a:tcPr/>
                </a:tc>
                <a:tc>
                  <a:txBody>
                    <a:bodyPr/>
                    <a:lstStyle/>
                    <a:p>
                      <a:endParaRPr lang="es-ES" sz="1600" dirty="0"/>
                    </a:p>
                  </a:txBody>
                  <a:tcPr/>
                </a:tc>
                <a:tc>
                  <a:txBody>
                    <a:bodyPr/>
                    <a:lstStyle/>
                    <a:p>
                      <a:r>
                        <a:rPr lang="es-ES" sz="1600" dirty="0" smtClean="0"/>
                        <a:t>08-09-2015</a:t>
                      </a:r>
                      <a:endParaRPr lang="es-ES" sz="1600" dirty="0"/>
                    </a:p>
                  </a:txBody>
                  <a:tcPr/>
                </a:tc>
                <a:tc>
                  <a:txBody>
                    <a:bodyPr/>
                    <a:lstStyle/>
                    <a:p>
                      <a:endParaRPr lang="es-ES" sz="1600"/>
                    </a:p>
                  </a:txBody>
                  <a:tcPr/>
                </a:tc>
                <a:tc>
                  <a:txBody>
                    <a:bodyPr/>
                    <a:lstStyle/>
                    <a:p>
                      <a:endParaRPr lang="es-ES" sz="1600"/>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Total Egreso</a:t>
                      </a:r>
                      <a:endParaRPr lang="es-ES" sz="1600" dirty="0">
                        <a:solidFill>
                          <a:srgbClr val="FF0000"/>
                        </a:solidFill>
                      </a:endParaRPr>
                    </a:p>
                  </a:txBody>
                  <a:tcPr/>
                </a:tc>
                <a:tc>
                  <a:txBody>
                    <a:bodyPr/>
                    <a:lstStyle/>
                    <a:p>
                      <a:r>
                        <a:rPr lang="es-ES" sz="1600" dirty="0" smtClean="0">
                          <a:solidFill>
                            <a:srgbClr val="FF0000"/>
                          </a:solidFill>
                        </a:rPr>
                        <a:t>$1,200,000</a:t>
                      </a:r>
                      <a:endParaRPr lang="es-ES" sz="1600" dirty="0">
                        <a:solidFill>
                          <a:srgbClr val="FF0000"/>
                        </a:solidFill>
                      </a:endParaRPr>
                    </a:p>
                  </a:txBody>
                  <a:tcPr/>
                </a:tc>
              </a:tr>
            </a:tbl>
          </a:graphicData>
        </a:graphic>
      </p:graphicFrame>
      <p:sp>
        <p:nvSpPr>
          <p:cNvPr id="7" name="Rectángulo 6"/>
          <p:cNvSpPr/>
          <p:nvPr/>
        </p:nvSpPr>
        <p:spPr>
          <a:xfrm>
            <a:off x="-8575" y="5517232"/>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Mantenimiento $1,200,000</a:t>
            </a:r>
          </a:p>
          <a:p>
            <a:r>
              <a:rPr lang="es-ES" b="1" dirty="0">
                <a:solidFill>
                  <a:srgbClr val="FFFF00"/>
                </a:solidFill>
              </a:rPr>
              <a:t>	</a:t>
            </a:r>
            <a:r>
              <a:rPr lang="es-ES" b="1" dirty="0" smtClean="0">
                <a:solidFill>
                  <a:srgbClr val="FFFF00"/>
                </a:solidFill>
              </a:rPr>
              <a:t>Egreso por Mantenimiento Rendido I. Municipalidad de Talca de $1,200,000 en 100%</a:t>
            </a:r>
            <a:endParaRPr lang="es-ES" dirty="0"/>
          </a:p>
        </p:txBody>
      </p:sp>
    </p:spTree>
    <p:extLst>
      <p:ext uri="{BB962C8B-B14F-4D97-AF65-F5344CB8AC3E}">
        <p14:creationId xmlns:p14="http://schemas.microsoft.com/office/powerpoint/2010/main" val="692458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22066537"/>
              </p:ext>
            </p:extLst>
          </p:nvPr>
        </p:nvGraphicFramePr>
        <p:xfrm>
          <a:off x="-14285" y="528445"/>
          <a:ext cx="9143995" cy="1010920"/>
        </p:xfrm>
        <a:graphic>
          <a:graphicData uri="http://schemas.openxmlformats.org/drawingml/2006/table">
            <a:tbl>
              <a:tblPr firstRow="1" bandRow="1">
                <a:tableStyleId>{5C22544A-7EE6-4342-B048-85BDC9FD1C3A}</a:tableStyleId>
              </a:tblPr>
              <a:tblGrid>
                <a:gridCol w="1619670"/>
                <a:gridCol w="1152128"/>
                <a:gridCol w="1152128"/>
                <a:gridCol w="1224136"/>
                <a:gridCol w="1152128"/>
                <a:gridCol w="1584176"/>
                <a:gridCol w="1259629"/>
              </a:tblGrid>
              <a:tr h="370840">
                <a:tc gridSpan="2">
                  <a:txBody>
                    <a:bodyPr/>
                    <a:lstStyle/>
                    <a:p>
                      <a:r>
                        <a:rPr lang="es-ES" dirty="0" smtClean="0"/>
                        <a:t>Ingreso Caja</a:t>
                      </a:r>
                      <a:r>
                        <a:rPr lang="es-ES" baseline="0" dirty="0" smtClean="0"/>
                        <a:t> Chica Ley </a:t>
                      </a:r>
                      <a:r>
                        <a:rPr lang="es-ES" baseline="0" dirty="0" err="1" smtClean="0"/>
                        <a:t>Sep</a:t>
                      </a:r>
                      <a:endParaRPr lang="es-ES" dirty="0"/>
                    </a:p>
                  </a:txBody>
                  <a:tcPr/>
                </a:tc>
                <a:tc hMerge="1">
                  <a:txBody>
                    <a:bodyPr/>
                    <a:lstStyle/>
                    <a:p>
                      <a:endParaRPr lang="es-ES" dirty="0"/>
                    </a:p>
                  </a:txBody>
                  <a:tcPr/>
                </a:tc>
                <a:tc>
                  <a:txBody>
                    <a:bodyPr/>
                    <a:lstStyle/>
                    <a:p>
                      <a:r>
                        <a:rPr lang="es-ES" dirty="0" smtClean="0"/>
                        <a:t>$500,000</a:t>
                      </a:r>
                      <a:endParaRPr lang="es-ES" dirty="0"/>
                    </a:p>
                  </a:txBody>
                  <a:tcPr/>
                </a:tc>
                <a:tc>
                  <a:txBody>
                    <a:bodyPr/>
                    <a:lstStyle/>
                    <a:p>
                      <a:r>
                        <a:rPr lang="es-ES" dirty="0" smtClean="0"/>
                        <a:t>1º Cuota</a:t>
                      </a:r>
                      <a:endParaRPr lang="es-ES" dirty="0"/>
                    </a:p>
                  </a:txBody>
                  <a:tcPr/>
                </a:tc>
                <a:tc>
                  <a:txBody>
                    <a:bodyPr/>
                    <a:lstStyle/>
                    <a:p>
                      <a:endParaRPr lang="es-ES" dirty="0"/>
                    </a:p>
                  </a:txBody>
                  <a:tcPr/>
                </a:tc>
                <a:tc>
                  <a:txBody>
                    <a:bodyPr/>
                    <a:lstStyle/>
                    <a:p>
                      <a:r>
                        <a:rPr lang="es-ES_tradnl" dirty="0" smtClean="0"/>
                        <a:t>Fecha Rendici</a:t>
                      </a:r>
                      <a:r>
                        <a:rPr lang="es-ES_tradnl" dirty="0" smtClean="0"/>
                        <a:t>ón</a:t>
                      </a:r>
                      <a:endParaRPr lang="es-ES" dirty="0"/>
                    </a:p>
                  </a:txBody>
                  <a:tcPr/>
                </a:tc>
                <a:tc>
                  <a:txBody>
                    <a:bodyPr/>
                    <a:lstStyle/>
                    <a:p>
                      <a:r>
                        <a:rPr lang="es-ES" dirty="0" smtClean="0"/>
                        <a:t>Total Rendido</a:t>
                      </a:r>
                      <a:endParaRPr lang="es-ES" dirty="0"/>
                    </a:p>
                  </a:txBody>
                  <a:tcPr/>
                </a:tc>
              </a:tr>
              <a:tr h="370840">
                <a:tc>
                  <a:txBody>
                    <a:bodyPr/>
                    <a:lstStyle/>
                    <a:p>
                      <a:endParaRPr lang="es-ES" sz="1600" dirty="0"/>
                    </a:p>
                  </a:txBody>
                  <a:tcPr/>
                </a:tc>
                <a:tc>
                  <a:txBody>
                    <a:bodyPr/>
                    <a:lstStyle/>
                    <a:p>
                      <a:r>
                        <a:rPr lang="es-ES" sz="1600" dirty="0" smtClean="0"/>
                        <a:t>Fecha</a:t>
                      </a:r>
                      <a:endParaRPr lang="es-ES" sz="1600" dirty="0"/>
                    </a:p>
                  </a:txBody>
                  <a:tcPr/>
                </a:tc>
                <a:tc>
                  <a:txBody>
                    <a:bodyPr/>
                    <a:lstStyle/>
                    <a:p>
                      <a:r>
                        <a:rPr lang="es-ES" sz="1600" dirty="0" smtClean="0"/>
                        <a:t>07-10-2015</a:t>
                      </a:r>
                      <a:endParaRPr lang="es-ES" sz="1600" dirty="0"/>
                    </a:p>
                  </a:txBody>
                  <a:tcPr/>
                </a:tc>
                <a:tc>
                  <a:txBody>
                    <a:bodyPr/>
                    <a:lstStyle/>
                    <a:p>
                      <a:r>
                        <a:rPr lang="es-ES" sz="1600" dirty="0" smtClean="0"/>
                        <a:t>$500,000</a:t>
                      </a:r>
                      <a:endParaRPr lang="es-ES" sz="1600" dirty="0"/>
                    </a:p>
                  </a:txBody>
                  <a:tcPr/>
                </a:tc>
                <a:tc>
                  <a:txBody>
                    <a:bodyPr/>
                    <a:lstStyle/>
                    <a:p>
                      <a:r>
                        <a:rPr lang="es-ES" sz="1600" dirty="0" smtClean="0"/>
                        <a:t>10-15-2015</a:t>
                      </a:r>
                      <a:endParaRPr lang="es-ES" sz="1600" dirty="0"/>
                    </a:p>
                  </a:txBody>
                  <a:tcPr/>
                </a:tc>
                <a:tc>
                  <a:txBody>
                    <a:bodyPr/>
                    <a:lstStyle/>
                    <a:p>
                      <a:r>
                        <a:rPr lang="es-ES" sz="1600" dirty="0" smtClean="0"/>
                        <a:t>05-05-2015</a:t>
                      </a:r>
                      <a:endParaRPr lang="es-ES" sz="1600" dirty="0"/>
                    </a:p>
                  </a:txBody>
                  <a:tcPr/>
                </a:tc>
                <a:tc>
                  <a:txBody>
                    <a:bodyPr/>
                    <a:lstStyle/>
                    <a:p>
                      <a:r>
                        <a:rPr lang="es-ES" sz="1600" dirty="0" smtClean="0">
                          <a:solidFill>
                            <a:srgbClr val="FF0000"/>
                          </a:solidFill>
                        </a:rPr>
                        <a:t>$500,000</a:t>
                      </a:r>
                      <a:endParaRPr lang="es-ES" sz="1600" dirty="0">
                        <a:solidFill>
                          <a:srgbClr val="FF0000"/>
                        </a:solidFill>
                      </a:endParaRPr>
                    </a:p>
                  </a:txBody>
                  <a:tcPr/>
                </a:tc>
              </a:tr>
            </a:tbl>
          </a:graphicData>
        </a:graphic>
      </p:graphicFrame>
      <p:sp>
        <p:nvSpPr>
          <p:cNvPr id="3" name="Rectángulo 2"/>
          <p:cNvSpPr/>
          <p:nvPr/>
        </p:nvSpPr>
        <p:spPr>
          <a:xfrm>
            <a:off x="107504" y="1735153"/>
            <a:ext cx="9143994" cy="1200329"/>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Caja Chica Ley </a:t>
            </a:r>
            <a:r>
              <a:rPr lang="es-ES" b="1" dirty="0" err="1" smtClean="0">
                <a:solidFill>
                  <a:srgbClr val="FFFF00"/>
                </a:solidFill>
              </a:rPr>
              <a:t>Sep</a:t>
            </a:r>
            <a:r>
              <a:rPr lang="es-ES" b="1" dirty="0" smtClean="0">
                <a:solidFill>
                  <a:srgbClr val="FFFF00"/>
                </a:solidFill>
              </a:rPr>
              <a:t> 2015 : </a:t>
            </a:r>
          </a:p>
          <a:p>
            <a:r>
              <a:rPr lang="es-ES" b="1" dirty="0">
                <a:solidFill>
                  <a:srgbClr val="FFFF00"/>
                </a:solidFill>
              </a:rPr>
              <a:t>	</a:t>
            </a:r>
            <a:r>
              <a:rPr lang="es-ES" b="1" dirty="0" smtClean="0">
                <a:solidFill>
                  <a:srgbClr val="FFFF00"/>
                </a:solidFill>
              </a:rPr>
              <a:t>Ingreso $500,000</a:t>
            </a:r>
          </a:p>
          <a:p>
            <a:r>
              <a:rPr lang="es-ES" b="1" dirty="0">
                <a:solidFill>
                  <a:srgbClr val="FFFF00"/>
                </a:solidFill>
              </a:rPr>
              <a:t>	</a:t>
            </a:r>
            <a:r>
              <a:rPr lang="es-ES" b="1" dirty="0" smtClean="0">
                <a:solidFill>
                  <a:srgbClr val="FFFF00"/>
                </a:solidFill>
              </a:rPr>
              <a:t>Egreso Caja Chica Ley </a:t>
            </a:r>
            <a:r>
              <a:rPr lang="es-ES" b="1" dirty="0" err="1" smtClean="0">
                <a:solidFill>
                  <a:srgbClr val="FFFF00"/>
                </a:solidFill>
              </a:rPr>
              <a:t>Sep</a:t>
            </a:r>
            <a:r>
              <a:rPr lang="es-ES" b="1" dirty="0" smtClean="0">
                <a:solidFill>
                  <a:srgbClr val="FFFF00"/>
                </a:solidFill>
              </a:rPr>
              <a:t> es Rendida DAEM Talca $500,000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604507192"/>
              </p:ext>
            </p:extLst>
          </p:nvPr>
        </p:nvGraphicFramePr>
        <p:xfrm>
          <a:off x="-14290" y="3527623"/>
          <a:ext cx="9144000" cy="949960"/>
        </p:xfrm>
        <a:graphic>
          <a:graphicData uri="http://schemas.openxmlformats.org/drawingml/2006/table">
            <a:tbl>
              <a:tblPr firstRow="1" bandRow="1">
                <a:tableStyleId>{5C22544A-7EE6-4342-B048-85BDC9FD1C3A}</a:tableStyleId>
              </a:tblPr>
              <a:tblGrid>
                <a:gridCol w="1828800"/>
                <a:gridCol w="1303040"/>
                <a:gridCol w="2354560"/>
                <a:gridCol w="1828800"/>
                <a:gridCol w="1828800"/>
              </a:tblGrid>
              <a:tr h="370840">
                <a:tc gridSpan="2">
                  <a:txBody>
                    <a:bodyPr/>
                    <a:lstStyle/>
                    <a:p>
                      <a:r>
                        <a:rPr lang="es-ES" dirty="0" smtClean="0"/>
                        <a:t>Ingreso por Certificados 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Certificados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$1,343,000</a:t>
                      </a:r>
                      <a:endParaRPr lang="es-ES" sz="1600" dirty="0"/>
                    </a:p>
                  </a:txBody>
                  <a:tcPr/>
                </a:tc>
                <a:tc>
                  <a:txBody>
                    <a:bodyPr/>
                    <a:lstStyle/>
                    <a:p>
                      <a:endParaRPr lang="es-ES" sz="1600"/>
                    </a:p>
                  </a:txBody>
                  <a:tcPr/>
                </a:tc>
                <a:tc>
                  <a:txBody>
                    <a:bodyPr/>
                    <a:lstStyle/>
                    <a:p>
                      <a:r>
                        <a:rPr lang="es-ES" sz="1600" dirty="0" smtClean="0"/>
                        <a:t>Enero a Diciembre</a:t>
                      </a:r>
                      <a:endParaRPr lang="es-ES" sz="1600" dirty="0"/>
                    </a:p>
                  </a:txBody>
                  <a:tcPr/>
                </a:tc>
                <a:tc>
                  <a:txBody>
                    <a:bodyPr/>
                    <a:lstStyle/>
                    <a:p>
                      <a:r>
                        <a:rPr lang="es-ES" sz="1600" dirty="0" smtClean="0">
                          <a:solidFill>
                            <a:srgbClr val="FF0000"/>
                          </a:solidFill>
                        </a:rPr>
                        <a:t>$1,343,000 Depositado</a:t>
                      </a:r>
                      <a:endParaRPr lang="es-ES" sz="1600" dirty="0">
                        <a:solidFill>
                          <a:srgbClr val="FF0000"/>
                        </a:solidFill>
                      </a:endParaRPr>
                    </a:p>
                  </a:txBody>
                  <a:tcPr/>
                </a:tc>
              </a:tr>
            </a:tbl>
          </a:graphicData>
        </a:graphic>
      </p:graphicFrame>
      <p:sp>
        <p:nvSpPr>
          <p:cNvPr id="5" name="Rectángulo 4"/>
          <p:cNvSpPr/>
          <p:nvPr/>
        </p:nvSpPr>
        <p:spPr>
          <a:xfrm>
            <a:off x="107504" y="4869160"/>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Certificado Enero a Diciembre 2015: $1,343,000</a:t>
            </a:r>
          </a:p>
          <a:p>
            <a:r>
              <a:rPr lang="es-ES" b="1" dirty="0">
                <a:solidFill>
                  <a:srgbClr val="FFFF00"/>
                </a:solidFill>
              </a:rPr>
              <a:t>	</a:t>
            </a:r>
            <a:r>
              <a:rPr lang="es-ES" b="1" dirty="0" smtClean="0">
                <a:solidFill>
                  <a:srgbClr val="FFFF00"/>
                </a:solidFill>
              </a:rPr>
              <a:t>Egreso Certificados depositado I. Municipalidad de Talca $1,343,000</a:t>
            </a:r>
            <a:endParaRPr lang="es-ES" dirty="0"/>
          </a:p>
        </p:txBody>
      </p:sp>
    </p:spTree>
    <p:extLst>
      <p:ext uri="{BB962C8B-B14F-4D97-AF65-F5344CB8AC3E}">
        <p14:creationId xmlns:p14="http://schemas.microsoft.com/office/powerpoint/2010/main" val="1753779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68794409"/>
              </p:ext>
            </p:extLst>
          </p:nvPr>
        </p:nvGraphicFramePr>
        <p:xfrm>
          <a:off x="-3" y="548680"/>
          <a:ext cx="9144000" cy="1112520"/>
        </p:xfrm>
        <a:graphic>
          <a:graphicData uri="http://schemas.openxmlformats.org/drawingml/2006/table">
            <a:tbl>
              <a:tblPr firstRow="1" bandRow="1">
                <a:tableStyleId>{5C22544A-7EE6-4342-B048-85BDC9FD1C3A}</a:tableStyleId>
              </a:tblPr>
              <a:tblGrid>
                <a:gridCol w="1828800"/>
                <a:gridCol w="1303040"/>
                <a:gridCol w="2160240"/>
                <a:gridCol w="2023120"/>
                <a:gridCol w="1828800"/>
              </a:tblGrid>
              <a:tr h="370840">
                <a:tc gridSpan="2">
                  <a:txBody>
                    <a:bodyPr/>
                    <a:lstStyle/>
                    <a:p>
                      <a:r>
                        <a:rPr lang="es-ES" dirty="0" smtClean="0"/>
                        <a:t>Ingreso por Matriculas</a:t>
                      </a:r>
                      <a:r>
                        <a:rPr lang="es-ES" baseline="0" dirty="0" smtClean="0"/>
                        <a:t> </a:t>
                      </a:r>
                      <a:r>
                        <a:rPr lang="es-ES" dirty="0" smtClean="0"/>
                        <a:t>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Matricula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$1,035,000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endParaRPr lang="es-ES" sz="1600" dirty="0">
                        <a:solidFill>
                          <a:srgbClr val="FF0000"/>
                        </a:solidFill>
                      </a:endParaRPr>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Depositado I. </a:t>
                      </a:r>
                      <a:r>
                        <a:rPr lang="es-ES" sz="1600" dirty="0" err="1" smtClean="0">
                          <a:solidFill>
                            <a:srgbClr val="FF0000"/>
                          </a:solidFill>
                        </a:rPr>
                        <a:t>Munic</a:t>
                      </a:r>
                      <a:r>
                        <a:rPr lang="es-ES" sz="1600" dirty="0" smtClean="0">
                          <a:solidFill>
                            <a:srgbClr val="FF0000"/>
                          </a:solidFill>
                        </a:rPr>
                        <a:t>.</a:t>
                      </a:r>
                      <a:endParaRPr lang="es-ES" sz="1600" dirty="0">
                        <a:solidFill>
                          <a:srgbClr val="FF0000"/>
                        </a:solidFill>
                      </a:endParaRPr>
                    </a:p>
                  </a:txBody>
                  <a:tcPr/>
                </a:tc>
                <a:tc>
                  <a:txBody>
                    <a:bodyPr/>
                    <a:lstStyle/>
                    <a:p>
                      <a:r>
                        <a:rPr lang="es-ES" sz="1600" dirty="0" smtClean="0">
                          <a:solidFill>
                            <a:srgbClr val="FF0000"/>
                          </a:solidFill>
                        </a:rPr>
                        <a:t>$1,035,000</a:t>
                      </a:r>
                      <a:endParaRPr lang="es-ES" sz="1600" dirty="0">
                        <a:solidFill>
                          <a:srgbClr val="FF0000"/>
                        </a:solidFill>
                      </a:endParaRPr>
                    </a:p>
                  </a:txBody>
                  <a:tcPr/>
                </a:tc>
              </a:tr>
            </a:tbl>
          </a:graphicData>
        </a:graphic>
      </p:graphicFrame>
      <p:sp>
        <p:nvSpPr>
          <p:cNvPr id="3" name="Rectángulo 2"/>
          <p:cNvSpPr/>
          <p:nvPr/>
        </p:nvSpPr>
        <p:spPr>
          <a:xfrm>
            <a:off x="107504" y="1844824"/>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Matricula durante el 2015 es $1,0350,000</a:t>
            </a:r>
          </a:p>
          <a:p>
            <a:r>
              <a:rPr lang="es-ES" b="1" dirty="0">
                <a:solidFill>
                  <a:srgbClr val="FFFF00"/>
                </a:solidFill>
              </a:rPr>
              <a:t>	</a:t>
            </a:r>
            <a:r>
              <a:rPr lang="es-ES" b="1" dirty="0" smtClean="0">
                <a:solidFill>
                  <a:srgbClr val="FFFF00"/>
                </a:solidFill>
              </a:rPr>
              <a:t>Egresos de Matricula depositada I. Municipalidad de Talca es $1,035,000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262129793"/>
              </p:ext>
            </p:extLst>
          </p:nvPr>
        </p:nvGraphicFramePr>
        <p:xfrm>
          <a:off x="2" y="3501008"/>
          <a:ext cx="9143995" cy="1010920"/>
        </p:xfrm>
        <a:graphic>
          <a:graphicData uri="http://schemas.openxmlformats.org/drawingml/2006/table">
            <a:tbl>
              <a:tblPr firstRow="1" bandRow="1">
                <a:tableStyleId>{5C22544A-7EE6-4342-B048-85BDC9FD1C3A}</a:tableStyleId>
              </a:tblPr>
              <a:tblGrid>
                <a:gridCol w="1835694"/>
                <a:gridCol w="1224136"/>
                <a:gridCol w="1080120"/>
                <a:gridCol w="1224136"/>
                <a:gridCol w="1167339"/>
                <a:gridCol w="1306285"/>
                <a:gridCol w="1306285"/>
              </a:tblGrid>
              <a:tr h="120248">
                <a:tc>
                  <a:txBody>
                    <a:bodyPr/>
                    <a:lstStyle/>
                    <a:p>
                      <a:r>
                        <a:rPr lang="es-ES" dirty="0" smtClean="0"/>
                        <a:t>Ingreso</a:t>
                      </a:r>
                      <a:r>
                        <a:rPr lang="es-ES" baseline="0" dirty="0" smtClean="0"/>
                        <a:t> Fondos Apoyo </a:t>
                      </a:r>
                      <a:r>
                        <a:rPr lang="es-ES" baseline="0" dirty="0" err="1" smtClean="0"/>
                        <a:t>Educaci</a:t>
                      </a:r>
                      <a:r>
                        <a:rPr lang="es-ES_tradnl" baseline="0" dirty="0" err="1" smtClean="0"/>
                        <a:t>ón</a:t>
                      </a:r>
                      <a:endParaRPr lang="es-ES" dirty="0"/>
                    </a:p>
                  </a:txBody>
                  <a:tcPr/>
                </a:tc>
                <a:tc>
                  <a:txBody>
                    <a:bodyPr/>
                    <a:lstStyle/>
                    <a:p>
                      <a:r>
                        <a:rPr lang="es-ES" dirty="0" smtClean="0"/>
                        <a:t>$600,000</a:t>
                      </a:r>
                      <a:endParaRPr lang="es-ES" dirty="0"/>
                    </a:p>
                  </a:txBody>
                  <a:tcPr/>
                </a:tc>
                <a:tc>
                  <a:txBody>
                    <a:bodyPr/>
                    <a:lstStyle/>
                    <a:p>
                      <a:r>
                        <a:rPr lang="es-ES" dirty="0" smtClean="0"/>
                        <a:t>1º Cuota</a:t>
                      </a:r>
                      <a:endParaRPr lang="es-ES" dirty="0"/>
                    </a:p>
                  </a:txBody>
                  <a:tcPr/>
                </a:tc>
                <a:tc>
                  <a:txBody>
                    <a:bodyPr/>
                    <a:lstStyle/>
                    <a:p>
                      <a:r>
                        <a:rPr lang="es-ES" dirty="0" smtClean="0"/>
                        <a:t>Fecha </a:t>
                      </a:r>
                      <a:r>
                        <a:rPr lang="es-ES" dirty="0" err="1" smtClean="0"/>
                        <a:t>Rendic</a:t>
                      </a:r>
                      <a:r>
                        <a:rPr lang="es-ES_tradnl" dirty="0" err="1" smtClean="0"/>
                        <a:t>ión</a:t>
                      </a:r>
                      <a:endParaRPr lang="es-ES" dirty="0"/>
                    </a:p>
                  </a:txBody>
                  <a:tcPr/>
                </a:tc>
                <a:tc>
                  <a:txBody>
                    <a:bodyPr/>
                    <a:lstStyle/>
                    <a:p>
                      <a:r>
                        <a:rPr lang="es-ES" dirty="0" smtClean="0"/>
                        <a:t>2º</a:t>
                      </a:r>
                      <a:r>
                        <a:rPr lang="es-ES" baseline="0" dirty="0" smtClean="0"/>
                        <a:t> Cuota</a:t>
                      </a:r>
                      <a:endParaRPr lang="es-ES" dirty="0"/>
                    </a:p>
                  </a:txBody>
                  <a:tcPr/>
                </a:tc>
                <a:tc>
                  <a:txBody>
                    <a:bodyPr/>
                    <a:lstStyle/>
                    <a:p>
                      <a:r>
                        <a:rPr lang="es-ES" dirty="0" smtClean="0"/>
                        <a:t>Fecha </a:t>
                      </a:r>
                      <a:r>
                        <a:rPr lang="es-ES" dirty="0" err="1" smtClean="0"/>
                        <a:t>Rendici</a:t>
                      </a:r>
                      <a:r>
                        <a:rPr lang="es-ES_tradnl" dirty="0" err="1" smtClean="0"/>
                        <a:t>ón</a:t>
                      </a:r>
                      <a:endParaRPr lang="es-ES" dirty="0"/>
                    </a:p>
                  </a:txBody>
                  <a:tcPr/>
                </a:tc>
                <a:tc>
                  <a:txBody>
                    <a:bodyPr/>
                    <a:lstStyle/>
                    <a:p>
                      <a:r>
                        <a:rPr lang="es-ES" dirty="0" smtClean="0"/>
                        <a:t>Total Rendido</a:t>
                      </a:r>
                      <a:endParaRPr lang="es-ES" dirty="0"/>
                    </a:p>
                  </a:txBody>
                  <a:tcPr/>
                </a:tc>
              </a:tr>
              <a:tr h="370840">
                <a:tc>
                  <a:txBody>
                    <a:bodyPr/>
                    <a:lstStyle/>
                    <a:p>
                      <a:r>
                        <a:rPr lang="es-ES" sz="1600" dirty="0" smtClean="0"/>
                        <a:t>Fecha</a:t>
                      </a:r>
                      <a:endParaRPr lang="es-ES" sz="1600" dirty="0"/>
                    </a:p>
                  </a:txBody>
                  <a:tcPr/>
                </a:tc>
                <a:tc>
                  <a:txBody>
                    <a:bodyPr/>
                    <a:lstStyle/>
                    <a:p>
                      <a:r>
                        <a:rPr lang="es-ES" sz="1600" dirty="0" smtClean="0"/>
                        <a:t>10-14-2015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11-19-2015</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$600,000</a:t>
                      </a:r>
                      <a:endParaRPr lang="es-ES" sz="1600" dirty="0"/>
                    </a:p>
                  </a:txBody>
                  <a:tcPr/>
                </a:tc>
              </a:tr>
            </a:tbl>
          </a:graphicData>
        </a:graphic>
      </p:graphicFrame>
      <p:sp>
        <p:nvSpPr>
          <p:cNvPr id="5" name="Rectángulo 4"/>
          <p:cNvSpPr/>
          <p:nvPr/>
        </p:nvSpPr>
        <p:spPr>
          <a:xfrm>
            <a:off x="107504" y="4783117"/>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Fondos apoyo educacional por $600,000</a:t>
            </a:r>
          </a:p>
          <a:p>
            <a:r>
              <a:rPr lang="es-ES" b="1" dirty="0">
                <a:solidFill>
                  <a:srgbClr val="FFFF00"/>
                </a:solidFill>
              </a:rPr>
              <a:t>	</a:t>
            </a:r>
            <a:r>
              <a:rPr lang="es-ES" b="1" dirty="0" smtClean="0">
                <a:solidFill>
                  <a:srgbClr val="FFFF00"/>
                </a:solidFill>
              </a:rPr>
              <a:t>Egresos Rendidos DAEM Talca por un valor de $600,000</a:t>
            </a:r>
            <a:endParaRPr lang="es-ES" dirty="0"/>
          </a:p>
        </p:txBody>
      </p:sp>
    </p:spTree>
    <p:extLst>
      <p:ext uri="{BB962C8B-B14F-4D97-AF65-F5344CB8AC3E}">
        <p14:creationId xmlns:p14="http://schemas.microsoft.com/office/powerpoint/2010/main" val="168488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369332"/>
          </a:xfrm>
          <a:prstGeom prst="rect">
            <a:avLst/>
          </a:prstGeom>
        </p:spPr>
        <p:txBody>
          <a:bodyPr wrap="square">
            <a:spAutoFit/>
          </a:bodyPr>
          <a:lstStyle/>
          <a:p>
            <a:pPr algn="ctr"/>
            <a:r>
              <a:rPr lang="es-ES" b="1" i="1" dirty="0" smtClean="0">
                <a:solidFill>
                  <a:srgbClr val="FFFF00"/>
                </a:solidFill>
              </a:rPr>
              <a:t>Balance General Ingresos y Egresos 2016 31 Marzo a 31 Diciembre</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2115220510"/>
              </p:ext>
            </p:extLst>
          </p:nvPr>
        </p:nvGraphicFramePr>
        <p:xfrm>
          <a:off x="2" y="1397000"/>
          <a:ext cx="9143995" cy="1960880"/>
        </p:xfrm>
        <a:graphic>
          <a:graphicData uri="http://schemas.openxmlformats.org/drawingml/2006/table">
            <a:tbl>
              <a:tblPr firstRow="1" bandRow="1">
                <a:tableStyleId>{5C22544A-7EE6-4342-B048-85BDC9FD1C3A}</a:tableStyleId>
              </a:tblPr>
              <a:tblGrid>
                <a:gridCol w="1547662"/>
                <a:gridCol w="576064"/>
                <a:gridCol w="1872208"/>
                <a:gridCol w="576064"/>
                <a:gridCol w="1800200"/>
                <a:gridCol w="1465512"/>
                <a:gridCol w="1306285"/>
              </a:tblGrid>
              <a:tr h="370840">
                <a:tc gridSpan="2">
                  <a:txBody>
                    <a:bodyPr/>
                    <a:lstStyle/>
                    <a:p>
                      <a:r>
                        <a:rPr lang="es-ES" dirty="0" smtClean="0"/>
                        <a:t>Ingreso Interno</a:t>
                      </a:r>
                      <a:endParaRPr lang="es-ES" dirty="0"/>
                    </a:p>
                  </a:txBody>
                  <a:tcPr/>
                </a:tc>
                <a:tc hMerge="1">
                  <a:txBody>
                    <a:bodyPr/>
                    <a:lstStyle/>
                    <a:p>
                      <a:endParaRPr lang="es-ES" dirty="0"/>
                    </a:p>
                  </a:txBody>
                  <a:tcPr/>
                </a:tc>
                <a:tc>
                  <a:txBody>
                    <a:bodyPr/>
                    <a:lstStyle/>
                    <a:p>
                      <a:r>
                        <a:rPr lang="es-ES" dirty="0" smtClean="0"/>
                        <a:t>Periodo</a:t>
                      </a:r>
                      <a:endParaRPr lang="es-ES" dirty="0"/>
                    </a:p>
                  </a:txBody>
                  <a:tcPr/>
                </a:tc>
                <a:tc>
                  <a:txBody>
                    <a:bodyPr/>
                    <a:lstStyle/>
                    <a:p>
                      <a:r>
                        <a:rPr lang="es-ES" dirty="0" smtClean="0"/>
                        <a:t>Año</a:t>
                      </a:r>
                      <a:endParaRPr lang="es-ES" dirty="0"/>
                    </a:p>
                  </a:txBody>
                  <a:tcPr/>
                </a:tc>
                <a:tc>
                  <a:txBody>
                    <a:bodyPr/>
                    <a:lstStyle/>
                    <a:p>
                      <a:r>
                        <a:rPr lang="es-ES" dirty="0" smtClean="0"/>
                        <a:t>Periodo</a:t>
                      </a:r>
                      <a:endParaRPr lang="es-ES" dirty="0"/>
                    </a:p>
                  </a:txBody>
                  <a:tcPr/>
                </a:tc>
                <a:tc>
                  <a:txBody>
                    <a:bodyPr/>
                    <a:lstStyle/>
                    <a:p>
                      <a:r>
                        <a:rPr lang="es-ES" dirty="0" smtClean="0"/>
                        <a:t>Egreso Interno</a:t>
                      </a:r>
                      <a:endParaRPr lang="es-ES" dirty="0"/>
                    </a:p>
                  </a:txBody>
                  <a:tcPr/>
                </a:tc>
                <a:tc>
                  <a:txBody>
                    <a:bodyPr/>
                    <a:lstStyle/>
                    <a:p>
                      <a:r>
                        <a:rPr lang="es-ES" dirty="0" smtClean="0"/>
                        <a:t>Gastos del Periodo</a:t>
                      </a:r>
                      <a:endParaRPr lang="es-ES" dirty="0"/>
                    </a:p>
                  </a:txBody>
                  <a:tcPr/>
                </a:tc>
              </a:tr>
              <a:tr h="370840">
                <a:tc>
                  <a:txBody>
                    <a:bodyPr/>
                    <a:lstStyle/>
                    <a:p>
                      <a:r>
                        <a:rPr lang="es-ES" sz="1600" dirty="0" err="1" smtClean="0"/>
                        <a:t>Aport</a:t>
                      </a:r>
                      <a:r>
                        <a:rPr lang="es-ES" sz="1600" dirty="0" smtClean="0"/>
                        <a:t>. Casino</a:t>
                      </a:r>
                      <a:endParaRPr lang="es-ES" sz="1600" dirty="0"/>
                    </a:p>
                  </a:txBody>
                  <a:tcPr/>
                </a:tc>
                <a:tc>
                  <a:txBody>
                    <a:bodyPr/>
                    <a:lstStyle/>
                    <a:p>
                      <a:r>
                        <a:rPr lang="es-ES" sz="1600" dirty="0" smtClean="0"/>
                        <a:t>$0</a:t>
                      </a:r>
                      <a:endParaRPr lang="es-ES" sz="1600" dirty="0"/>
                    </a:p>
                  </a:txBody>
                  <a:tcPr/>
                </a:tc>
                <a:tc>
                  <a:txBody>
                    <a:bodyPr/>
                    <a:lstStyle/>
                    <a:p>
                      <a:r>
                        <a:rPr lang="es-ES" sz="1600" dirty="0" smtClean="0"/>
                        <a:t>Marzo a Diciembre</a:t>
                      </a:r>
                      <a:endParaRPr lang="es-ES" sz="1600" dirty="0"/>
                    </a:p>
                  </a:txBody>
                  <a:tcPr/>
                </a:tc>
                <a:tc>
                  <a:txBody>
                    <a:bodyPr/>
                    <a:lstStyle/>
                    <a:p>
                      <a:endParaRPr lang="es-ES" sz="1600" dirty="0"/>
                    </a:p>
                  </a:txBody>
                  <a:tcPr/>
                </a:tc>
                <a:tc>
                  <a:txBody>
                    <a:bodyPr/>
                    <a:lstStyle/>
                    <a:p>
                      <a:r>
                        <a:rPr lang="es-ES" sz="1600" dirty="0" smtClean="0"/>
                        <a:t>Marzo a Diciembre</a:t>
                      </a:r>
                      <a:endParaRPr lang="es-ES" sz="1600" dirty="0"/>
                    </a:p>
                  </a:txBody>
                  <a:tcPr/>
                </a:tc>
                <a:tc>
                  <a:txBody>
                    <a:bodyPr/>
                    <a:lstStyle/>
                    <a:p>
                      <a:r>
                        <a:rPr lang="es-ES" sz="1600" dirty="0" err="1" smtClean="0"/>
                        <a:t>Aport</a:t>
                      </a:r>
                      <a:r>
                        <a:rPr lang="es-ES" sz="1600" dirty="0" smtClean="0"/>
                        <a:t>. Casino</a:t>
                      </a:r>
                      <a:endParaRPr lang="es-ES" sz="1600" dirty="0"/>
                    </a:p>
                  </a:txBody>
                  <a:tcPr/>
                </a:tc>
                <a:tc>
                  <a:txBody>
                    <a:bodyPr/>
                    <a:lstStyle/>
                    <a:p>
                      <a:r>
                        <a:rPr lang="es-ES" sz="1600" dirty="0" smtClean="0"/>
                        <a:t>$0</a:t>
                      </a:r>
                      <a:endParaRPr lang="es-ES" sz="1600" dirty="0"/>
                    </a:p>
                  </a:txBody>
                  <a:tcPr/>
                </a:tc>
              </a:tr>
              <a:tr h="370840">
                <a:tc>
                  <a:txBody>
                    <a:bodyPr/>
                    <a:lstStyle/>
                    <a:p>
                      <a:r>
                        <a:rPr lang="es-ES" sz="1600" dirty="0" err="1" smtClean="0"/>
                        <a:t>Aport</a:t>
                      </a:r>
                      <a:r>
                        <a:rPr lang="es-ES" sz="1600" dirty="0" smtClean="0"/>
                        <a:t>. Fotocopia</a:t>
                      </a:r>
                    </a:p>
                  </a:txBody>
                  <a:tcPr/>
                </a:tc>
                <a:tc>
                  <a:txBody>
                    <a:bodyPr/>
                    <a:lstStyle/>
                    <a:p>
                      <a:r>
                        <a:rPr lang="es-ES" sz="1600" dirty="0" smtClean="0"/>
                        <a:t>$0</a:t>
                      </a:r>
                      <a:endParaRPr lang="es-ES" sz="1600" dirty="0"/>
                    </a:p>
                  </a:txBody>
                  <a:tcPr/>
                </a:tc>
                <a:tc>
                  <a:txBody>
                    <a:bodyPr/>
                    <a:lstStyle/>
                    <a:p>
                      <a:r>
                        <a:rPr lang="es-ES" sz="1600" dirty="0" smtClean="0"/>
                        <a:t>Marzo a Diciembre</a:t>
                      </a:r>
                      <a:endParaRPr lang="es-ES" sz="1600" dirty="0"/>
                    </a:p>
                  </a:txBody>
                  <a:tcPr/>
                </a:tc>
                <a:tc>
                  <a:txBody>
                    <a:bodyPr/>
                    <a:lstStyle/>
                    <a:p>
                      <a:endParaRPr lang="es-E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Marzo a Diciembre</a:t>
                      </a:r>
                    </a:p>
                  </a:txBody>
                  <a:tcPr/>
                </a:tc>
                <a:tc>
                  <a:txBody>
                    <a:bodyPr/>
                    <a:lstStyle/>
                    <a:p>
                      <a:r>
                        <a:rPr lang="es-ES" sz="1600" dirty="0" err="1" smtClean="0"/>
                        <a:t>Aport</a:t>
                      </a:r>
                      <a:r>
                        <a:rPr lang="es-ES" sz="1600" dirty="0" smtClean="0"/>
                        <a:t>.</a:t>
                      </a:r>
                    </a:p>
                    <a:p>
                      <a:r>
                        <a:rPr lang="es-ES" sz="1600" dirty="0" smtClean="0"/>
                        <a:t>Fotocopia</a:t>
                      </a:r>
                      <a:endParaRPr lang="es-ES" sz="1600" dirty="0"/>
                    </a:p>
                  </a:txBody>
                  <a:tcPr/>
                </a:tc>
                <a:tc>
                  <a:txBody>
                    <a:bodyPr/>
                    <a:lstStyle/>
                    <a:p>
                      <a:r>
                        <a:rPr lang="es-ES" sz="1600" dirty="0" smtClean="0"/>
                        <a:t>$0</a:t>
                      </a:r>
                      <a:endParaRPr lang="es-ES" sz="1600" dirty="0"/>
                    </a:p>
                  </a:txBody>
                  <a:tcPr/>
                </a:tc>
              </a:tr>
              <a:tr h="370840">
                <a:tc>
                  <a:txBody>
                    <a:bodyPr/>
                    <a:lstStyle/>
                    <a:p>
                      <a:r>
                        <a:rPr lang="es-ES" sz="1600" dirty="0" smtClean="0">
                          <a:solidFill>
                            <a:srgbClr val="FF0000"/>
                          </a:solidFill>
                        </a:rPr>
                        <a:t>Total</a:t>
                      </a:r>
                      <a:r>
                        <a:rPr lang="es-ES" sz="1600" baseline="0" dirty="0" smtClean="0">
                          <a:solidFill>
                            <a:srgbClr val="FF0000"/>
                          </a:solidFill>
                        </a:rPr>
                        <a:t> Recaudado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r>
                        <a:rPr lang="es-ES" sz="1600" dirty="0" smtClean="0">
                          <a:solidFill>
                            <a:srgbClr val="FF0000"/>
                          </a:solidFill>
                        </a:rPr>
                        <a:t>Total Gastos</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4" name="Rectángulo 3"/>
          <p:cNvSpPr/>
          <p:nvPr/>
        </p:nvSpPr>
        <p:spPr>
          <a:xfrm>
            <a:off x="146894" y="3663235"/>
            <a:ext cx="8817594" cy="646331"/>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Total Ingreso Aporte Casino y Fotocopia $6,294,450 Rendidos en su totalidad</a:t>
            </a:r>
            <a:endParaRPr lang="es-ES" dirty="0"/>
          </a:p>
        </p:txBody>
      </p:sp>
    </p:spTree>
    <p:extLst>
      <p:ext uri="{BB962C8B-B14F-4D97-AF65-F5344CB8AC3E}">
        <p14:creationId xmlns:p14="http://schemas.microsoft.com/office/powerpoint/2010/main" val="7340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286808" cy="1643074"/>
          </a:xfrm>
        </p:spPr>
        <p:txBody>
          <a:bodyPr/>
          <a:lstStyle/>
          <a:p>
            <a:endParaRPr lang="es-CL" dirty="0"/>
          </a:p>
        </p:txBody>
      </p:sp>
      <p:sp>
        <p:nvSpPr>
          <p:cNvPr id="3" name="2 Marcador de texto"/>
          <p:cNvSpPr>
            <a:spLocks noGrp="1"/>
          </p:cNvSpPr>
          <p:nvPr>
            <p:ph type="body" idx="1"/>
          </p:nvPr>
        </p:nvSpPr>
        <p:spPr>
          <a:xfrm>
            <a:off x="142844" y="428605"/>
            <a:ext cx="8786874" cy="1428759"/>
          </a:xfrm>
        </p:spPr>
        <p:txBody>
          <a:bodyPr>
            <a:normAutofit/>
          </a:bodyPr>
          <a:lstStyle/>
          <a:p>
            <a:r>
              <a:rPr lang="es-ES" sz="2800" b="1" i="1" dirty="0" smtClean="0">
                <a:solidFill>
                  <a:srgbClr val="FFFF00"/>
                </a:solidFill>
              </a:rPr>
              <a:t>Para elaborar este informe nuestros equipos Directivos y Técnicos realizaron una evaluación interna, teniendo en cuenta los siguientes aspectos:</a:t>
            </a:r>
            <a:endParaRPr lang="es-CL" sz="2800" b="1" i="1" dirty="0">
              <a:solidFill>
                <a:srgbClr val="FFFF00"/>
              </a:solidFill>
            </a:endParaRPr>
          </a:p>
        </p:txBody>
      </p:sp>
      <p:graphicFrame>
        <p:nvGraphicFramePr>
          <p:cNvPr id="4" name="3 Tabla"/>
          <p:cNvGraphicFramePr>
            <a:graphicFrameLocks noGrp="1"/>
          </p:cNvGraphicFramePr>
          <p:nvPr/>
        </p:nvGraphicFramePr>
        <p:xfrm>
          <a:off x="285720" y="2214554"/>
          <a:ext cx="8643998" cy="4214842"/>
        </p:xfrm>
        <a:graphic>
          <a:graphicData uri="http://schemas.openxmlformats.org/drawingml/2006/table">
            <a:tbl>
              <a:tblPr firstRow="1" bandRow="1">
                <a:tableStyleId>{5C22544A-7EE6-4342-B048-85BDC9FD1C3A}</a:tableStyleId>
              </a:tblPr>
              <a:tblGrid>
                <a:gridCol w="8643998"/>
              </a:tblGrid>
              <a:tr h="4214842">
                <a:tc>
                  <a:txBody>
                    <a:bodyPr/>
                    <a:lstStyle/>
                    <a:p>
                      <a:pPr marL="514350" indent="-514350">
                        <a:buAutoNum type="arabicParenR"/>
                      </a:pPr>
                      <a:r>
                        <a:rPr lang="es-ES" sz="3200" i="1" baseline="0" dirty="0" smtClean="0"/>
                        <a:t>P</a:t>
                      </a:r>
                      <a:r>
                        <a:rPr lang="es-ES" sz="3200" i="1" dirty="0" smtClean="0"/>
                        <a:t>royecto Educativo Institucional.</a:t>
                      </a:r>
                    </a:p>
                    <a:p>
                      <a:pPr marL="514350" indent="-514350">
                        <a:buNone/>
                      </a:pPr>
                      <a:endParaRPr lang="es-ES" sz="3200" i="1" dirty="0" smtClean="0"/>
                    </a:p>
                    <a:p>
                      <a:r>
                        <a:rPr lang="es-ES" sz="3200" i="1" dirty="0" smtClean="0"/>
                        <a:t>2)  Nuestro Plan de Gestión del año 2015. </a:t>
                      </a:r>
                    </a:p>
                    <a:p>
                      <a:endParaRPr lang="es-ES" sz="3200" i="1" dirty="0" smtClean="0"/>
                    </a:p>
                    <a:p>
                      <a:r>
                        <a:rPr lang="es-ES" sz="3200" i="1" dirty="0" smtClean="0"/>
                        <a:t>3)  Principales procesos de trabajo que, durante el año lectivo 2015 se llevaron a cabo en nuestro Instituto.</a:t>
                      </a:r>
                      <a:endParaRPr lang="es-CL" sz="3200" i="1"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01162493"/>
              </p:ext>
            </p:extLst>
          </p:nvPr>
        </p:nvGraphicFramePr>
        <p:xfrm>
          <a:off x="7150" y="332656"/>
          <a:ext cx="9143995" cy="1752600"/>
        </p:xfrm>
        <a:graphic>
          <a:graphicData uri="http://schemas.openxmlformats.org/drawingml/2006/table">
            <a:tbl>
              <a:tblPr firstRow="1" bandRow="1">
                <a:tableStyleId>{5C22544A-7EE6-4342-B048-85BDC9FD1C3A}</a:tableStyleId>
              </a:tblPr>
              <a:tblGrid>
                <a:gridCol w="1306285"/>
                <a:gridCol w="810293"/>
                <a:gridCol w="1152128"/>
                <a:gridCol w="1224136"/>
                <a:gridCol w="1152128"/>
                <a:gridCol w="1296144"/>
                <a:gridCol w="2202881"/>
              </a:tblGrid>
              <a:tr h="370840">
                <a:tc>
                  <a:txBody>
                    <a:bodyPr/>
                    <a:lstStyle/>
                    <a:p>
                      <a:r>
                        <a:rPr lang="es-ES" dirty="0" smtClean="0"/>
                        <a:t>Ingreso</a:t>
                      </a:r>
                      <a:endParaRPr lang="es-ES" dirty="0"/>
                    </a:p>
                  </a:txBody>
                  <a:tcPr/>
                </a:tc>
                <a:tc>
                  <a:txBody>
                    <a:bodyPr/>
                    <a:lstStyle/>
                    <a:p>
                      <a:r>
                        <a:rPr lang="es-ES" dirty="0" smtClean="0"/>
                        <a:t>$0</a:t>
                      </a:r>
                      <a:endParaRPr lang="es-ES" dirty="0"/>
                    </a:p>
                  </a:txBody>
                  <a:tcPr/>
                </a:tc>
                <a:tc>
                  <a:txBody>
                    <a:bodyPr/>
                    <a:lstStyle/>
                    <a:p>
                      <a:r>
                        <a:rPr lang="es-ES" dirty="0" smtClean="0"/>
                        <a:t>1º Cuota</a:t>
                      </a:r>
                      <a:endParaRPr lang="es-ES" dirty="0"/>
                    </a:p>
                  </a:txBody>
                  <a:tcPr/>
                </a:tc>
                <a:tc>
                  <a:txBody>
                    <a:bodyPr/>
                    <a:lstStyle/>
                    <a:p>
                      <a:r>
                        <a:rPr lang="es-ES" dirty="0" smtClean="0"/>
                        <a:t>Fecha 1º </a:t>
                      </a:r>
                      <a:r>
                        <a:rPr lang="es-ES" dirty="0" err="1" smtClean="0"/>
                        <a:t>Rendici</a:t>
                      </a:r>
                      <a:r>
                        <a:rPr lang="es-ES_tradnl" dirty="0" err="1" smtClean="0"/>
                        <a:t>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 dirty="0" err="1" smtClean="0"/>
                        <a:t>Rendici</a:t>
                      </a:r>
                      <a:r>
                        <a:rPr lang="es-ES_tradnl" dirty="0" err="1" smtClean="0"/>
                        <a:t>ón</a:t>
                      </a:r>
                      <a:endParaRPr lang="es-ES" dirty="0"/>
                    </a:p>
                  </a:txBody>
                  <a:tcPr/>
                </a:tc>
                <a:tc>
                  <a:txBody>
                    <a:bodyPr/>
                    <a:lstStyle/>
                    <a:p>
                      <a:r>
                        <a:rPr lang="es-ES" dirty="0" smtClean="0"/>
                        <a:t>Total Ingreso Caja Chica</a:t>
                      </a:r>
                      <a:endParaRPr lang="es-ES" dirty="0"/>
                    </a:p>
                  </a:txBody>
                  <a:tcPr/>
                </a:tc>
              </a:tr>
              <a:tr h="370840">
                <a:tc>
                  <a:txBody>
                    <a:bodyPr/>
                    <a:lstStyle/>
                    <a:p>
                      <a:r>
                        <a:rPr lang="es-ES" sz="1600" dirty="0" smtClean="0"/>
                        <a:t>Caja Chica</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14-07-2015</a:t>
                      </a:r>
                      <a:endParaRPr lang="es-ES" sz="1600" dirty="0"/>
                    </a:p>
                  </a:txBody>
                  <a:tcPr/>
                </a:tc>
                <a:tc>
                  <a:txBody>
                    <a:bodyPr/>
                    <a:lstStyle/>
                    <a:p>
                      <a:endParaRPr lang="es-ES" sz="1600" dirty="0"/>
                    </a:p>
                  </a:txBody>
                  <a:tcPr/>
                </a:tc>
                <a:tc>
                  <a:txBody>
                    <a:bodyPr/>
                    <a:lstStyle/>
                    <a:p>
                      <a:r>
                        <a:rPr lang="es-ES" sz="1600" dirty="0" smtClean="0"/>
                        <a:t>10-06-2015</a:t>
                      </a:r>
                      <a:endParaRPr lang="es-ES" sz="1600" dirty="0"/>
                    </a:p>
                  </a:txBody>
                  <a:tcPr/>
                </a:tc>
                <a:tc>
                  <a:txBody>
                    <a:bodyPr/>
                    <a:lstStyle/>
                    <a:p>
                      <a:endParaRPr lang="es-ES" sz="1600"/>
                    </a:p>
                  </a:txBody>
                  <a:tcPr/>
                </a:tc>
              </a:tr>
              <a:tr h="370840">
                <a:tc>
                  <a:txBody>
                    <a:bodyPr/>
                    <a:lstStyle/>
                    <a:p>
                      <a:endParaRPr lang="es-ES" sz="1600"/>
                    </a:p>
                  </a:txBody>
                  <a:tcPr/>
                </a:tc>
                <a:tc>
                  <a:txBody>
                    <a:bodyPr/>
                    <a:lstStyle/>
                    <a:p>
                      <a:r>
                        <a:rPr lang="es-ES" sz="1600" dirty="0" smtClean="0"/>
                        <a:t>Fechas</a:t>
                      </a:r>
                      <a:endParaRPr lang="es-ES" sz="1600" dirty="0"/>
                    </a:p>
                  </a:txBody>
                  <a:tcPr/>
                </a:tc>
                <a:tc>
                  <a:txBody>
                    <a:bodyPr/>
                    <a:lstStyle/>
                    <a:p>
                      <a:r>
                        <a:rPr lang="es-ES" sz="1600" dirty="0" smtClean="0"/>
                        <a:t>07-04-2015</a:t>
                      </a:r>
                      <a:endParaRPr lang="es-ES" sz="1600" dirty="0"/>
                    </a:p>
                  </a:txBody>
                  <a:tcPr/>
                </a:tc>
                <a:tc>
                  <a:txBody>
                    <a:bodyPr/>
                    <a:lstStyle/>
                    <a:p>
                      <a:endParaRPr lang="es-ES" sz="1600" dirty="0"/>
                    </a:p>
                  </a:txBody>
                  <a:tcPr/>
                </a:tc>
                <a:tc>
                  <a:txBody>
                    <a:bodyPr/>
                    <a:lstStyle/>
                    <a:p>
                      <a:r>
                        <a:rPr lang="es-ES" sz="1600" dirty="0" smtClean="0"/>
                        <a:t>12-08-2015</a:t>
                      </a:r>
                      <a:endParaRPr lang="es-ES" sz="1600" dirty="0"/>
                    </a:p>
                  </a:txBody>
                  <a:tcPr/>
                </a:tc>
                <a:tc>
                  <a:txBody>
                    <a:bodyPr/>
                    <a:lstStyle/>
                    <a:p>
                      <a:endParaRPr lang="es-ES" sz="1600" dirty="0"/>
                    </a:p>
                  </a:txBody>
                  <a:tcPr/>
                </a:tc>
                <a:tc>
                  <a:txBody>
                    <a:bodyPr/>
                    <a:lstStyle/>
                    <a:p>
                      <a:endParaRPr lang="es-ES" sz="1600"/>
                    </a:p>
                  </a:txBody>
                  <a:tcPr/>
                </a:tc>
              </a:tr>
              <a:tr h="370840">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r>
                        <a:rPr lang="es-ES" sz="1600" dirty="0" smtClean="0">
                          <a:solidFill>
                            <a:srgbClr val="FF0000"/>
                          </a:solidFill>
                        </a:rPr>
                        <a:t>Total</a:t>
                      </a:r>
                      <a:r>
                        <a:rPr lang="es-ES" sz="1600" baseline="0" dirty="0" smtClean="0">
                          <a:solidFill>
                            <a:srgbClr val="FF0000"/>
                          </a:solidFill>
                        </a:rPr>
                        <a:t> Egreso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28212" y="2276872"/>
            <a:ext cx="88175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Caja Chica $1,200,000</a:t>
            </a:r>
          </a:p>
          <a:p>
            <a:r>
              <a:rPr lang="es-ES" b="1" dirty="0">
                <a:solidFill>
                  <a:srgbClr val="FFFF00"/>
                </a:solidFill>
              </a:rPr>
              <a:t>	</a:t>
            </a:r>
            <a:r>
              <a:rPr lang="es-ES" b="1" dirty="0" smtClean="0">
                <a:solidFill>
                  <a:srgbClr val="FFFF00"/>
                </a:solidFill>
              </a:rPr>
              <a:t>Egresos por Caja Chica Rendido I. Municipalidad de Talca $1,200,000 en 100%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375303482"/>
              </p:ext>
            </p:extLst>
          </p:nvPr>
        </p:nvGraphicFramePr>
        <p:xfrm>
          <a:off x="0" y="3501008"/>
          <a:ext cx="9143995" cy="1752600"/>
        </p:xfrm>
        <a:graphic>
          <a:graphicData uri="http://schemas.openxmlformats.org/drawingml/2006/table">
            <a:tbl>
              <a:tblPr firstRow="1" bandRow="1">
                <a:tableStyleId>{5C22544A-7EE6-4342-B048-85BDC9FD1C3A}</a:tableStyleId>
              </a:tblPr>
              <a:tblGrid>
                <a:gridCol w="1475656"/>
                <a:gridCol w="792088"/>
                <a:gridCol w="1224136"/>
                <a:gridCol w="1224136"/>
                <a:gridCol w="1296144"/>
                <a:gridCol w="2016224"/>
                <a:gridCol w="1115611"/>
              </a:tblGrid>
              <a:tr h="370840">
                <a:tc>
                  <a:txBody>
                    <a:bodyPr/>
                    <a:lstStyle/>
                    <a:p>
                      <a:r>
                        <a:rPr lang="es-ES" dirty="0" smtClean="0"/>
                        <a:t>Ingreso</a:t>
                      </a:r>
                      <a:endParaRPr lang="es-ES" dirty="0"/>
                    </a:p>
                  </a:txBody>
                  <a:tcPr/>
                </a:tc>
                <a:tc>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a:t>
                      </a:r>
                      <a:r>
                        <a:rPr lang="es-ES" dirty="0" err="1" smtClean="0"/>
                        <a:t>Rendici</a:t>
                      </a:r>
                      <a:r>
                        <a:rPr lang="es-ES_tradnl" dirty="0" err="1" smtClean="0"/>
                        <a:t>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 dirty="0" err="1" smtClean="0"/>
                        <a:t>Rendici</a:t>
                      </a:r>
                      <a:r>
                        <a:rPr lang="es-ES_tradnl" dirty="0" err="1" smtClean="0"/>
                        <a:t>ón</a:t>
                      </a:r>
                      <a:endParaRPr lang="es-ES" dirty="0"/>
                    </a:p>
                  </a:txBody>
                  <a:tcPr/>
                </a:tc>
                <a:tc>
                  <a:txBody>
                    <a:bodyPr/>
                    <a:lstStyle/>
                    <a:p>
                      <a:endParaRPr lang="es-ES" dirty="0"/>
                    </a:p>
                  </a:txBody>
                  <a:tcPr/>
                </a:tc>
              </a:tr>
              <a:tr h="370840">
                <a:tc>
                  <a:txBody>
                    <a:bodyPr/>
                    <a:lstStyle/>
                    <a:p>
                      <a:r>
                        <a:rPr lang="es-ES" sz="1600" dirty="0" smtClean="0"/>
                        <a:t>Mantenimiento</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22-07-2015</a:t>
                      </a:r>
                      <a:endParaRPr lang="es-ES" sz="1600" dirty="0"/>
                    </a:p>
                  </a:txBody>
                  <a:tcPr/>
                </a:tc>
                <a:tc>
                  <a:txBody>
                    <a:bodyPr/>
                    <a:lstStyle/>
                    <a:p>
                      <a:endParaRPr lang="es-ES" sz="1600" dirty="0"/>
                    </a:p>
                  </a:txBody>
                  <a:tcPr/>
                </a:tc>
                <a:tc>
                  <a:txBody>
                    <a:bodyPr/>
                    <a:lstStyle/>
                    <a:p>
                      <a:r>
                        <a:rPr lang="es-ES" sz="1600" dirty="0" smtClean="0"/>
                        <a:t>24-11-2015</a:t>
                      </a:r>
                      <a:endParaRPr lang="es-ES" sz="1600" dirty="0"/>
                    </a:p>
                  </a:txBody>
                  <a:tcPr/>
                </a:tc>
                <a:tc>
                  <a:txBody>
                    <a:bodyPr/>
                    <a:lstStyle/>
                    <a:p>
                      <a:endParaRPr lang="es-ES" sz="1600"/>
                    </a:p>
                  </a:txBody>
                  <a:tcPr/>
                </a:tc>
              </a:tr>
              <a:tr h="370840">
                <a:tc>
                  <a:txBody>
                    <a:bodyPr/>
                    <a:lstStyle/>
                    <a:p>
                      <a:endParaRPr lang="es-ES" sz="1600"/>
                    </a:p>
                  </a:txBody>
                  <a:tcPr/>
                </a:tc>
                <a:tc>
                  <a:txBody>
                    <a:bodyPr/>
                    <a:lstStyle/>
                    <a:p>
                      <a:r>
                        <a:rPr lang="es-ES" sz="1600" dirty="0" smtClean="0"/>
                        <a:t>Fechas</a:t>
                      </a:r>
                      <a:endParaRPr lang="es-ES" sz="1600" dirty="0"/>
                    </a:p>
                  </a:txBody>
                  <a:tcPr/>
                </a:tc>
                <a:tc>
                  <a:txBody>
                    <a:bodyPr/>
                    <a:lstStyle/>
                    <a:p>
                      <a:r>
                        <a:rPr lang="es-ES" sz="1600" dirty="0" smtClean="0"/>
                        <a:t>06-03-2015</a:t>
                      </a:r>
                      <a:endParaRPr lang="es-ES" sz="1600" dirty="0"/>
                    </a:p>
                  </a:txBody>
                  <a:tcPr/>
                </a:tc>
                <a:tc>
                  <a:txBody>
                    <a:bodyPr/>
                    <a:lstStyle/>
                    <a:p>
                      <a:endParaRPr lang="es-ES" sz="1600" dirty="0"/>
                    </a:p>
                  </a:txBody>
                  <a:tcPr/>
                </a:tc>
                <a:tc>
                  <a:txBody>
                    <a:bodyPr/>
                    <a:lstStyle/>
                    <a:p>
                      <a:r>
                        <a:rPr lang="es-ES" sz="1600" dirty="0" smtClean="0"/>
                        <a:t>08-09-2015</a:t>
                      </a:r>
                      <a:endParaRPr lang="es-ES" sz="1600" dirty="0"/>
                    </a:p>
                  </a:txBody>
                  <a:tcPr/>
                </a:tc>
                <a:tc>
                  <a:txBody>
                    <a:bodyPr/>
                    <a:lstStyle/>
                    <a:p>
                      <a:endParaRPr lang="es-ES" sz="1600" dirty="0"/>
                    </a:p>
                  </a:txBody>
                  <a:tcPr/>
                </a:tc>
                <a:tc>
                  <a:txBody>
                    <a:bodyPr/>
                    <a:lstStyle/>
                    <a:p>
                      <a:endParaRPr lang="es-ES" sz="1600"/>
                    </a:p>
                  </a:txBody>
                  <a:tcPr/>
                </a:tc>
              </a:tr>
              <a:tr h="370840">
                <a:tc>
                  <a:txBody>
                    <a:bodyPr/>
                    <a:lstStyle/>
                    <a:p>
                      <a:r>
                        <a:rPr lang="es-ES" sz="1600" dirty="0" smtClean="0"/>
                        <a:t>Total Ingreso</a:t>
                      </a:r>
                      <a:endParaRPr lang="es-ES" sz="1600" dirty="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r>
                        <a:rPr lang="es-ES" sz="1600" dirty="0" smtClean="0">
                          <a:solidFill>
                            <a:srgbClr val="FF0000"/>
                          </a:solidFill>
                        </a:rPr>
                        <a:t>Total</a:t>
                      </a:r>
                      <a:r>
                        <a:rPr lang="es-ES" sz="1600" baseline="0" dirty="0" smtClean="0">
                          <a:solidFill>
                            <a:srgbClr val="FF0000"/>
                          </a:solidFill>
                        </a:rPr>
                        <a:t> Egreso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5" name="Rectángulo 4"/>
          <p:cNvSpPr/>
          <p:nvPr/>
        </p:nvSpPr>
        <p:spPr>
          <a:xfrm>
            <a:off x="1" y="5532353"/>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de Mantenimiento $1,200,000</a:t>
            </a:r>
          </a:p>
          <a:p>
            <a:r>
              <a:rPr lang="es-ES" b="1" dirty="0">
                <a:solidFill>
                  <a:srgbClr val="FFFF00"/>
                </a:solidFill>
              </a:rPr>
              <a:t>	</a:t>
            </a:r>
            <a:r>
              <a:rPr lang="es-ES" b="1" dirty="0" smtClean="0">
                <a:solidFill>
                  <a:srgbClr val="FFFF00"/>
                </a:solidFill>
              </a:rPr>
              <a:t>Egresos de Mantenimiento Rendido I. Municipalidad de Talca de $1,200,000 en 100%</a:t>
            </a:r>
            <a:endParaRPr lang="es-ES" dirty="0"/>
          </a:p>
        </p:txBody>
      </p:sp>
    </p:spTree>
    <p:extLst>
      <p:ext uri="{BB962C8B-B14F-4D97-AF65-F5344CB8AC3E}">
        <p14:creationId xmlns:p14="http://schemas.microsoft.com/office/powerpoint/2010/main" val="1224617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71065054"/>
              </p:ext>
            </p:extLst>
          </p:nvPr>
        </p:nvGraphicFramePr>
        <p:xfrm>
          <a:off x="-14285" y="528445"/>
          <a:ext cx="9143995" cy="1010920"/>
        </p:xfrm>
        <a:graphic>
          <a:graphicData uri="http://schemas.openxmlformats.org/drawingml/2006/table">
            <a:tbl>
              <a:tblPr firstRow="1" bandRow="1">
                <a:tableStyleId>{5C22544A-7EE6-4342-B048-85BDC9FD1C3A}</a:tableStyleId>
              </a:tblPr>
              <a:tblGrid>
                <a:gridCol w="1619670"/>
                <a:gridCol w="1152128"/>
                <a:gridCol w="1152128"/>
                <a:gridCol w="1224136"/>
                <a:gridCol w="1152128"/>
                <a:gridCol w="1584176"/>
                <a:gridCol w="1259629"/>
              </a:tblGrid>
              <a:tr h="370840">
                <a:tc gridSpan="2">
                  <a:txBody>
                    <a:bodyPr/>
                    <a:lstStyle/>
                    <a:p>
                      <a:r>
                        <a:rPr lang="es-ES" dirty="0" smtClean="0"/>
                        <a:t>Ingreso Caja</a:t>
                      </a:r>
                      <a:r>
                        <a:rPr lang="es-ES" baseline="0" dirty="0" smtClean="0"/>
                        <a:t> Chica Ley </a:t>
                      </a:r>
                      <a:r>
                        <a:rPr lang="es-ES" baseline="0" dirty="0" err="1" smtClean="0"/>
                        <a:t>Sep</a:t>
                      </a:r>
                      <a:endParaRPr lang="es-ES" dirty="0"/>
                    </a:p>
                  </a:txBody>
                  <a:tcPr/>
                </a:tc>
                <a:tc hMerge="1">
                  <a:txBody>
                    <a:bodyPr/>
                    <a:lstStyle/>
                    <a:p>
                      <a:endParaRPr lang="es-ES" dirty="0"/>
                    </a:p>
                  </a:txBody>
                  <a:tcPr/>
                </a:tc>
                <a:tc>
                  <a:txBody>
                    <a:bodyPr/>
                    <a:lstStyle/>
                    <a:p>
                      <a:r>
                        <a:rPr lang="es-ES" dirty="0" smtClean="0"/>
                        <a:t>$500,000</a:t>
                      </a:r>
                      <a:endParaRPr lang="es-ES" dirty="0"/>
                    </a:p>
                  </a:txBody>
                  <a:tcPr/>
                </a:tc>
                <a:tc>
                  <a:txBody>
                    <a:bodyPr/>
                    <a:lstStyle/>
                    <a:p>
                      <a:r>
                        <a:rPr lang="es-ES" dirty="0" smtClean="0"/>
                        <a:t>1º Cuota</a:t>
                      </a:r>
                      <a:endParaRPr lang="es-ES" dirty="0"/>
                    </a:p>
                  </a:txBody>
                  <a:tcPr/>
                </a:tc>
                <a:tc>
                  <a:txBody>
                    <a:bodyPr/>
                    <a:lstStyle/>
                    <a:p>
                      <a:endParaRPr lang="es-ES" dirty="0"/>
                    </a:p>
                  </a:txBody>
                  <a:tcPr/>
                </a:tc>
                <a:tc>
                  <a:txBody>
                    <a:bodyPr/>
                    <a:lstStyle/>
                    <a:p>
                      <a:r>
                        <a:rPr lang="es-ES_tradnl" dirty="0" smtClean="0"/>
                        <a:t>Fecha Rendici</a:t>
                      </a:r>
                      <a:r>
                        <a:rPr lang="es-ES_tradnl" dirty="0" smtClean="0"/>
                        <a:t>ón</a:t>
                      </a:r>
                      <a:endParaRPr lang="es-ES" dirty="0"/>
                    </a:p>
                  </a:txBody>
                  <a:tcPr/>
                </a:tc>
                <a:tc>
                  <a:txBody>
                    <a:bodyPr/>
                    <a:lstStyle/>
                    <a:p>
                      <a:r>
                        <a:rPr lang="es-ES" dirty="0" smtClean="0"/>
                        <a:t>Total Rendido</a:t>
                      </a:r>
                      <a:endParaRPr lang="es-ES" dirty="0"/>
                    </a:p>
                  </a:txBody>
                  <a:tcPr/>
                </a:tc>
              </a:tr>
              <a:tr h="370840">
                <a:tc>
                  <a:txBody>
                    <a:bodyPr/>
                    <a:lstStyle/>
                    <a:p>
                      <a:endParaRPr lang="es-ES" sz="1600" dirty="0"/>
                    </a:p>
                  </a:txBody>
                  <a:tcPr/>
                </a:tc>
                <a:tc>
                  <a:txBody>
                    <a:bodyPr/>
                    <a:lstStyle/>
                    <a:p>
                      <a:r>
                        <a:rPr lang="es-ES" sz="1600" dirty="0" smtClean="0"/>
                        <a:t>Fecha</a:t>
                      </a:r>
                      <a:endParaRPr lang="es-ES" sz="1600" dirty="0"/>
                    </a:p>
                  </a:txBody>
                  <a:tcPr/>
                </a:tc>
                <a:tc>
                  <a:txBody>
                    <a:bodyPr/>
                    <a:lstStyle/>
                    <a:p>
                      <a:r>
                        <a:rPr lang="es-ES" sz="1600" dirty="0" smtClean="0"/>
                        <a:t>07-10-2015</a:t>
                      </a:r>
                      <a:endParaRPr lang="es-ES" sz="1600" dirty="0"/>
                    </a:p>
                  </a:txBody>
                  <a:tcPr/>
                </a:tc>
                <a:tc>
                  <a:txBody>
                    <a:bodyPr/>
                    <a:lstStyle/>
                    <a:p>
                      <a:r>
                        <a:rPr lang="es-ES" sz="1600" dirty="0" smtClean="0"/>
                        <a:t>$0</a:t>
                      </a:r>
                      <a:endParaRPr lang="es-ES" sz="1600" dirty="0"/>
                    </a:p>
                  </a:txBody>
                  <a:tcPr/>
                </a:tc>
                <a:tc>
                  <a:txBody>
                    <a:bodyPr/>
                    <a:lstStyle/>
                    <a:p>
                      <a:r>
                        <a:rPr lang="es-ES" sz="1600" dirty="0" smtClean="0"/>
                        <a:t>10-15-2015</a:t>
                      </a:r>
                      <a:endParaRPr lang="es-ES" sz="1600" dirty="0"/>
                    </a:p>
                  </a:txBody>
                  <a:tcPr/>
                </a:tc>
                <a:tc>
                  <a:txBody>
                    <a:bodyPr/>
                    <a:lstStyle/>
                    <a:p>
                      <a:r>
                        <a:rPr lang="es-ES" sz="1600" dirty="0" smtClean="0"/>
                        <a:t>05-05-2015</a:t>
                      </a:r>
                      <a:endParaRPr lang="es-ES" sz="1600" dirty="0"/>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107504" y="1735153"/>
            <a:ext cx="9143994" cy="1200329"/>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Caja Chica Ley </a:t>
            </a:r>
            <a:r>
              <a:rPr lang="es-ES" b="1" dirty="0" err="1" smtClean="0">
                <a:solidFill>
                  <a:srgbClr val="FFFF00"/>
                </a:solidFill>
              </a:rPr>
              <a:t>Sep</a:t>
            </a:r>
            <a:r>
              <a:rPr lang="es-ES" b="1" dirty="0" smtClean="0">
                <a:solidFill>
                  <a:srgbClr val="FFFF00"/>
                </a:solidFill>
              </a:rPr>
              <a:t> 2015 : </a:t>
            </a:r>
          </a:p>
          <a:p>
            <a:r>
              <a:rPr lang="es-ES" b="1" dirty="0">
                <a:solidFill>
                  <a:srgbClr val="FFFF00"/>
                </a:solidFill>
              </a:rPr>
              <a:t>	</a:t>
            </a:r>
            <a:r>
              <a:rPr lang="es-ES" b="1" dirty="0" smtClean="0">
                <a:solidFill>
                  <a:srgbClr val="FFFF00"/>
                </a:solidFill>
              </a:rPr>
              <a:t>Ingreso $500,000</a:t>
            </a:r>
          </a:p>
          <a:p>
            <a:r>
              <a:rPr lang="es-ES" b="1" dirty="0">
                <a:solidFill>
                  <a:srgbClr val="FFFF00"/>
                </a:solidFill>
              </a:rPr>
              <a:t>	</a:t>
            </a:r>
            <a:r>
              <a:rPr lang="es-ES" b="1" dirty="0" smtClean="0">
                <a:solidFill>
                  <a:srgbClr val="FFFF00"/>
                </a:solidFill>
              </a:rPr>
              <a:t>Egreso Caja Chica Ley </a:t>
            </a:r>
            <a:r>
              <a:rPr lang="es-ES" b="1" dirty="0" err="1" smtClean="0">
                <a:solidFill>
                  <a:srgbClr val="FFFF00"/>
                </a:solidFill>
              </a:rPr>
              <a:t>Sep</a:t>
            </a:r>
            <a:r>
              <a:rPr lang="es-ES" b="1" dirty="0" smtClean="0">
                <a:solidFill>
                  <a:srgbClr val="FFFF00"/>
                </a:solidFill>
              </a:rPr>
              <a:t> es Rendida DAEM Talca $500,000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003086469"/>
              </p:ext>
            </p:extLst>
          </p:nvPr>
        </p:nvGraphicFramePr>
        <p:xfrm>
          <a:off x="-14290" y="3527623"/>
          <a:ext cx="9144000" cy="741680"/>
        </p:xfrm>
        <a:graphic>
          <a:graphicData uri="http://schemas.openxmlformats.org/drawingml/2006/table">
            <a:tbl>
              <a:tblPr firstRow="1" bandRow="1">
                <a:tableStyleId>{5C22544A-7EE6-4342-B048-85BDC9FD1C3A}</a:tableStyleId>
              </a:tblPr>
              <a:tblGrid>
                <a:gridCol w="1828800"/>
                <a:gridCol w="1303040"/>
                <a:gridCol w="2354560"/>
                <a:gridCol w="1828800"/>
                <a:gridCol w="1828800"/>
              </a:tblGrid>
              <a:tr h="370840">
                <a:tc gridSpan="2">
                  <a:txBody>
                    <a:bodyPr/>
                    <a:lstStyle/>
                    <a:p>
                      <a:r>
                        <a:rPr lang="es-ES" dirty="0" smtClean="0"/>
                        <a:t>Ingreso por Certificados 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Certificados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$0</a:t>
                      </a:r>
                      <a:endParaRPr lang="es-ES" sz="1600" dirty="0"/>
                    </a:p>
                  </a:txBody>
                  <a:tcPr/>
                </a:tc>
                <a:tc>
                  <a:txBody>
                    <a:bodyPr/>
                    <a:lstStyle/>
                    <a:p>
                      <a:endParaRPr lang="es-ES" sz="1600"/>
                    </a:p>
                  </a:txBody>
                  <a:tcPr/>
                </a:tc>
                <a:tc>
                  <a:txBody>
                    <a:bodyPr/>
                    <a:lstStyle/>
                    <a:p>
                      <a:r>
                        <a:rPr lang="es-ES" sz="1600" dirty="0" smtClean="0"/>
                        <a:t>Enero a Diciembre</a:t>
                      </a:r>
                      <a:endParaRPr lang="es-ES" sz="1600" dirty="0"/>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5" name="Rectángulo 4"/>
          <p:cNvSpPr/>
          <p:nvPr/>
        </p:nvSpPr>
        <p:spPr>
          <a:xfrm>
            <a:off x="107504" y="4869160"/>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Certificado Enero a Diciembre 2015: $1,343,000</a:t>
            </a:r>
          </a:p>
          <a:p>
            <a:r>
              <a:rPr lang="es-ES" b="1" dirty="0">
                <a:solidFill>
                  <a:srgbClr val="FFFF00"/>
                </a:solidFill>
              </a:rPr>
              <a:t>	</a:t>
            </a:r>
            <a:r>
              <a:rPr lang="es-ES" b="1" dirty="0" smtClean="0">
                <a:solidFill>
                  <a:srgbClr val="FFFF00"/>
                </a:solidFill>
              </a:rPr>
              <a:t>Egreso Certificados depositado I. Municipalidad de Talca $1,343,000</a:t>
            </a:r>
            <a:endParaRPr lang="es-ES" dirty="0"/>
          </a:p>
        </p:txBody>
      </p:sp>
    </p:spTree>
    <p:extLst>
      <p:ext uri="{BB962C8B-B14F-4D97-AF65-F5344CB8AC3E}">
        <p14:creationId xmlns:p14="http://schemas.microsoft.com/office/powerpoint/2010/main" val="235104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9863078"/>
              </p:ext>
            </p:extLst>
          </p:nvPr>
        </p:nvGraphicFramePr>
        <p:xfrm>
          <a:off x="-3" y="548680"/>
          <a:ext cx="9144000" cy="1112520"/>
        </p:xfrm>
        <a:graphic>
          <a:graphicData uri="http://schemas.openxmlformats.org/drawingml/2006/table">
            <a:tbl>
              <a:tblPr firstRow="1" bandRow="1">
                <a:tableStyleId>{5C22544A-7EE6-4342-B048-85BDC9FD1C3A}</a:tableStyleId>
              </a:tblPr>
              <a:tblGrid>
                <a:gridCol w="1828800"/>
                <a:gridCol w="1303040"/>
                <a:gridCol w="2160240"/>
                <a:gridCol w="2023120"/>
                <a:gridCol w="1828800"/>
              </a:tblGrid>
              <a:tr h="370840">
                <a:tc gridSpan="2">
                  <a:txBody>
                    <a:bodyPr/>
                    <a:lstStyle/>
                    <a:p>
                      <a:r>
                        <a:rPr lang="es-ES" dirty="0" smtClean="0"/>
                        <a:t>Ingreso por Matriculas</a:t>
                      </a:r>
                      <a:r>
                        <a:rPr lang="es-ES" baseline="0" dirty="0" smtClean="0"/>
                        <a:t> </a:t>
                      </a:r>
                      <a:r>
                        <a:rPr lang="es-ES" dirty="0" smtClean="0"/>
                        <a:t>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Matricula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endParaRPr lang="es-ES" sz="1600" dirty="0">
                        <a:solidFill>
                          <a:srgbClr val="FF0000"/>
                        </a:solidFill>
                      </a:endParaRPr>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Depositado I. </a:t>
                      </a:r>
                      <a:r>
                        <a:rPr lang="es-ES" sz="1600" dirty="0" err="1" smtClean="0">
                          <a:solidFill>
                            <a:srgbClr val="FF0000"/>
                          </a:solidFill>
                        </a:rPr>
                        <a:t>Munic</a:t>
                      </a:r>
                      <a:r>
                        <a:rPr lang="es-ES" sz="1600" dirty="0" smtClean="0">
                          <a:solidFill>
                            <a:srgbClr val="FF0000"/>
                          </a:solidFill>
                        </a:rPr>
                        <a:t>.</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107504" y="1844824"/>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Matricula durante el 2015 es $1,0350,000</a:t>
            </a:r>
          </a:p>
          <a:p>
            <a:r>
              <a:rPr lang="es-ES" b="1" dirty="0">
                <a:solidFill>
                  <a:srgbClr val="FFFF00"/>
                </a:solidFill>
              </a:rPr>
              <a:t>	</a:t>
            </a:r>
            <a:r>
              <a:rPr lang="es-ES" b="1" dirty="0" smtClean="0">
                <a:solidFill>
                  <a:srgbClr val="FFFF00"/>
                </a:solidFill>
              </a:rPr>
              <a:t>Egresos de Matricula depositada I. Municipalidad de Talca es $1,035,000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99872531"/>
              </p:ext>
            </p:extLst>
          </p:nvPr>
        </p:nvGraphicFramePr>
        <p:xfrm>
          <a:off x="2" y="3501008"/>
          <a:ext cx="9143995" cy="1010920"/>
        </p:xfrm>
        <a:graphic>
          <a:graphicData uri="http://schemas.openxmlformats.org/drawingml/2006/table">
            <a:tbl>
              <a:tblPr firstRow="1" bandRow="1">
                <a:tableStyleId>{5C22544A-7EE6-4342-B048-85BDC9FD1C3A}</a:tableStyleId>
              </a:tblPr>
              <a:tblGrid>
                <a:gridCol w="1835694"/>
                <a:gridCol w="1224136"/>
                <a:gridCol w="1080120"/>
                <a:gridCol w="1224136"/>
                <a:gridCol w="1167339"/>
                <a:gridCol w="1306285"/>
                <a:gridCol w="1306285"/>
              </a:tblGrid>
              <a:tr h="120248">
                <a:tc>
                  <a:txBody>
                    <a:bodyPr/>
                    <a:lstStyle/>
                    <a:p>
                      <a:r>
                        <a:rPr lang="es-ES" dirty="0" smtClean="0"/>
                        <a:t>Ingreso</a:t>
                      </a:r>
                      <a:r>
                        <a:rPr lang="es-ES" baseline="0" dirty="0" smtClean="0"/>
                        <a:t> Fondos Apoyo </a:t>
                      </a:r>
                      <a:r>
                        <a:rPr lang="es-ES" baseline="0" dirty="0" err="1" smtClean="0"/>
                        <a:t>Educaci</a:t>
                      </a:r>
                      <a:r>
                        <a:rPr lang="es-ES_tradnl" baseline="0" dirty="0" err="1" smtClean="0"/>
                        <a:t>ón</a:t>
                      </a:r>
                      <a:endParaRPr lang="es-ES" dirty="0"/>
                    </a:p>
                  </a:txBody>
                  <a:tcPr/>
                </a:tc>
                <a:tc>
                  <a:txBody>
                    <a:bodyPr/>
                    <a:lstStyle/>
                    <a:p>
                      <a:r>
                        <a:rPr lang="es-ES" dirty="0" smtClean="0"/>
                        <a:t>$0</a:t>
                      </a:r>
                      <a:endParaRPr lang="es-ES" dirty="0"/>
                    </a:p>
                  </a:txBody>
                  <a:tcPr/>
                </a:tc>
                <a:tc>
                  <a:txBody>
                    <a:bodyPr/>
                    <a:lstStyle/>
                    <a:p>
                      <a:r>
                        <a:rPr lang="es-ES" dirty="0" smtClean="0"/>
                        <a:t>1º Cuota</a:t>
                      </a:r>
                      <a:endParaRPr lang="es-ES" dirty="0"/>
                    </a:p>
                  </a:txBody>
                  <a:tcPr/>
                </a:tc>
                <a:tc>
                  <a:txBody>
                    <a:bodyPr/>
                    <a:lstStyle/>
                    <a:p>
                      <a:r>
                        <a:rPr lang="es-ES" dirty="0" smtClean="0"/>
                        <a:t>Fecha </a:t>
                      </a:r>
                      <a:r>
                        <a:rPr lang="es-ES" dirty="0" err="1" smtClean="0"/>
                        <a:t>Rendic</a:t>
                      </a:r>
                      <a:r>
                        <a:rPr lang="es-ES_tradnl" dirty="0" err="1" smtClean="0"/>
                        <a:t>ión</a:t>
                      </a:r>
                      <a:endParaRPr lang="es-ES" dirty="0"/>
                    </a:p>
                  </a:txBody>
                  <a:tcPr/>
                </a:tc>
                <a:tc>
                  <a:txBody>
                    <a:bodyPr/>
                    <a:lstStyle/>
                    <a:p>
                      <a:r>
                        <a:rPr lang="es-ES" dirty="0" smtClean="0"/>
                        <a:t>2º</a:t>
                      </a:r>
                      <a:r>
                        <a:rPr lang="es-ES" baseline="0" dirty="0" smtClean="0"/>
                        <a:t> Cuota</a:t>
                      </a:r>
                      <a:endParaRPr lang="es-ES" dirty="0"/>
                    </a:p>
                  </a:txBody>
                  <a:tcPr/>
                </a:tc>
                <a:tc>
                  <a:txBody>
                    <a:bodyPr/>
                    <a:lstStyle/>
                    <a:p>
                      <a:r>
                        <a:rPr lang="es-ES" dirty="0" smtClean="0"/>
                        <a:t>Fecha </a:t>
                      </a:r>
                      <a:r>
                        <a:rPr lang="es-ES" dirty="0" err="1" smtClean="0"/>
                        <a:t>Rendici</a:t>
                      </a:r>
                      <a:r>
                        <a:rPr lang="es-ES_tradnl" dirty="0" err="1" smtClean="0"/>
                        <a:t>ón</a:t>
                      </a:r>
                      <a:endParaRPr lang="es-ES" dirty="0"/>
                    </a:p>
                  </a:txBody>
                  <a:tcPr/>
                </a:tc>
                <a:tc>
                  <a:txBody>
                    <a:bodyPr/>
                    <a:lstStyle/>
                    <a:p>
                      <a:r>
                        <a:rPr lang="es-ES" dirty="0" smtClean="0"/>
                        <a:t>Total Rendido</a:t>
                      </a:r>
                      <a:endParaRPr lang="es-ES" dirty="0"/>
                    </a:p>
                  </a:txBody>
                  <a:tcPr/>
                </a:tc>
              </a:tr>
              <a:tr h="370840">
                <a:tc>
                  <a:txBody>
                    <a:bodyPr/>
                    <a:lstStyle/>
                    <a:p>
                      <a:r>
                        <a:rPr lang="es-ES" sz="1600" dirty="0" smtClean="0"/>
                        <a:t>Fecha</a:t>
                      </a:r>
                      <a:endParaRPr lang="es-ES" sz="1600" dirty="0"/>
                    </a:p>
                  </a:txBody>
                  <a:tcPr/>
                </a:tc>
                <a:tc>
                  <a:txBody>
                    <a:bodyPr/>
                    <a:lstStyle/>
                    <a:p>
                      <a:r>
                        <a:rPr lang="es-ES" sz="1600" dirty="0" smtClean="0"/>
                        <a:t>10-14-2015</a:t>
                      </a:r>
                      <a:endParaRPr lang="es-ES" sz="1600" dirty="0"/>
                    </a:p>
                  </a:txBody>
                  <a:tcPr/>
                </a:tc>
                <a:tc>
                  <a:txBody>
                    <a:bodyPr/>
                    <a:lstStyle/>
                    <a:p>
                      <a:r>
                        <a:rPr lang="es-ES" sz="1600" dirty="0" smtClean="0"/>
                        <a:t>$0</a:t>
                      </a:r>
                      <a:endParaRPr lang="es-ES" sz="1600" dirty="0"/>
                    </a:p>
                  </a:txBody>
                  <a:tcPr/>
                </a:tc>
                <a:tc>
                  <a:txBody>
                    <a:bodyPr/>
                    <a:lstStyle/>
                    <a:p>
                      <a:r>
                        <a:rPr lang="es-ES" sz="1600" dirty="0" smtClean="0"/>
                        <a:t>11-19-2015</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$0</a:t>
                      </a:r>
                      <a:endParaRPr lang="es-ES" sz="1600" dirty="0"/>
                    </a:p>
                  </a:txBody>
                  <a:tcPr/>
                </a:tc>
              </a:tr>
            </a:tbl>
          </a:graphicData>
        </a:graphic>
      </p:graphicFrame>
      <p:sp>
        <p:nvSpPr>
          <p:cNvPr id="5" name="Rectángulo 4"/>
          <p:cNvSpPr/>
          <p:nvPr/>
        </p:nvSpPr>
        <p:spPr>
          <a:xfrm>
            <a:off x="107504" y="4783117"/>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Fondos apoyo educacional por $600,000</a:t>
            </a:r>
          </a:p>
          <a:p>
            <a:r>
              <a:rPr lang="es-ES" b="1" dirty="0">
                <a:solidFill>
                  <a:srgbClr val="FFFF00"/>
                </a:solidFill>
              </a:rPr>
              <a:t>	</a:t>
            </a:r>
            <a:r>
              <a:rPr lang="es-ES" b="1" dirty="0" smtClean="0">
                <a:solidFill>
                  <a:srgbClr val="FFFF00"/>
                </a:solidFill>
              </a:rPr>
              <a:t>Egresos Rendidos DAEM Talca por un valor de $600,000</a:t>
            </a:r>
            <a:endParaRPr lang="es-ES" dirty="0"/>
          </a:p>
        </p:txBody>
      </p:sp>
    </p:spTree>
    <p:extLst>
      <p:ext uri="{BB962C8B-B14F-4D97-AF65-F5344CB8AC3E}">
        <p14:creationId xmlns:p14="http://schemas.microsoft.com/office/powerpoint/2010/main" val="99078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000636"/>
            <a:ext cx="8229600" cy="1452700"/>
          </a:xfrm>
        </p:spPr>
        <p:txBody>
          <a:bodyPr>
            <a:normAutofit fontScale="25000" lnSpcReduction="20000"/>
          </a:bodyPr>
          <a:lstStyle/>
          <a:p>
            <a:pPr marL="0" indent="0" algn="just">
              <a:buNone/>
            </a:pPr>
            <a:r>
              <a:rPr lang="es-ES" sz="11200" b="1" i="1" dirty="0" smtClean="0">
                <a:solidFill>
                  <a:srgbClr val="FFFF00"/>
                </a:solidFill>
              </a:rPr>
              <a:t>        Al respecto ponemos en conocimiento de nuestra comunidad educativa y autoridades educacionales los resultados de nuestra gestión educativa año 2015 en el siguiente orden de presentación:</a:t>
            </a:r>
            <a:endParaRPr lang="es-ES" sz="11200" b="1" i="1" dirty="0">
              <a:solidFill>
                <a:srgbClr val="FFFF00"/>
              </a:solidFill>
            </a:endParaRPr>
          </a:p>
        </p:txBody>
      </p:sp>
      <p:graphicFrame>
        <p:nvGraphicFramePr>
          <p:cNvPr id="4" name="3 Tabla"/>
          <p:cNvGraphicFramePr>
            <a:graphicFrameLocks noGrp="1"/>
          </p:cNvGraphicFramePr>
          <p:nvPr/>
        </p:nvGraphicFramePr>
        <p:xfrm>
          <a:off x="285720" y="428604"/>
          <a:ext cx="8643998" cy="4000528"/>
        </p:xfrm>
        <a:graphic>
          <a:graphicData uri="http://schemas.openxmlformats.org/drawingml/2006/table">
            <a:tbl>
              <a:tblPr firstRow="1" bandRow="1">
                <a:tableStyleId>{5C22544A-7EE6-4342-B048-85BDC9FD1C3A}</a:tableStyleId>
              </a:tblPr>
              <a:tblGrid>
                <a:gridCol w="8643998"/>
              </a:tblGrid>
              <a:tr h="4000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rgbClr val="FFFF00"/>
                          </a:solidFill>
                        </a:rPr>
                        <a:t>Dicha revisión nos ha permitido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Detectar  debilidades </a:t>
                      </a:r>
                      <a:r>
                        <a:rPr lang="es-ES" sz="2400" i="1" baseline="0" dirty="0" smtClean="0"/>
                        <a:t> y</a:t>
                      </a:r>
                      <a:r>
                        <a:rPr lang="es-ES" sz="2400" i="1" dirty="0" smtClean="0"/>
                        <a:t>  fortalezas de nuestra gestión.</a:t>
                      </a:r>
                    </a:p>
                    <a:p>
                      <a:pPr marL="342900" marR="0" indent="-1800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None/>
                        <a:tabLst/>
                        <a:defRPr/>
                      </a:pPr>
                      <a:r>
                        <a:rPr lang="es-ES" sz="2400" i="1" dirty="0" smtClean="0"/>
                        <a:t>2) Visualizar logros alcanzados.</a:t>
                      </a:r>
                    </a:p>
                    <a:p>
                      <a:pPr marL="342900" marR="0" indent="-3429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Visualizar  dificultades y  desafíos futuros para seguir mejorando y elevar año tras año la calidad de nuestro servicio educacional.</a:t>
                      </a:r>
                    </a:p>
                    <a:p>
                      <a:endParaRPr lang="es-CL" sz="28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81057599"/>
              </p:ext>
            </p:extLst>
          </p:nvPr>
        </p:nvGraphicFramePr>
        <p:xfrm>
          <a:off x="285720" y="500041"/>
          <a:ext cx="8501122" cy="5672960"/>
        </p:xfrm>
        <a:graphic>
          <a:graphicData uri="http://schemas.openxmlformats.org/drawingml/2006/table">
            <a:tbl>
              <a:tblPr firstRow="1" bandRow="1">
                <a:tableStyleId>{5C22544A-7EE6-4342-B048-85BDC9FD1C3A}</a:tableStyleId>
              </a:tblPr>
              <a:tblGrid>
                <a:gridCol w="1857388"/>
                <a:gridCol w="6643734"/>
              </a:tblGrid>
              <a:tr h="826640">
                <a:tc gridSpan="2">
                  <a:txBody>
                    <a:bodyPr/>
                    <a:lstStyle/>
                    <a:p>
                      <a:pPr algn="ctr"/>
                      <a:r>
                        <a:rPr lang="es-ES" sz="3600" b="1" i="1" dirty="0" smtClean="0">
                          <a:solidFill>
                            <a:srgbClr val="FFFF00"/>
                          </a:solidFill>
                        </a:rPr>
                        <a:t>ORDEN DE PRESENTACIÓN</a:t>
                      </a:r>
                      <a:endParaRPr lang="es-CL" sz="3600" dirty="0"/>
                    </a:p>
                  </a:txBody>
                  <a:tcPr/>
                </a:tc>
                <a:tc hMerge="1">
                  <a:txBody>
                    <a:bodyPr/>
                    <a:lstStyle/>
                    <a:p>
                      <a:endParaRPr lang="es-CL" dirty="0"/>
                    </a:p>
                  </a:txBody>
                  <a:tcPr/>
                </a:tc>
              </a:tr>
              <a:tr h="1030749">
                <a:tc>
                  <a:txBody>
                    <a:bodyPr/>
                    <a:lstStyle/>
                    <a:p>
                      <a:pPr algn="ctr"/>
                      <a:endParaRPr lang="es-CL" sz="2400" b="1" dirty="0" smtClean="0"/>
                    </a:p>
                    <a:p>
                      <a:pPr algn="ctr"/>
                      <a:r>
                        <a:rPr lang="es-CL" sz="2400" b="1" dirty="0" smtClean="0"/>
                        <a:t>I</a:t>
                      </a:r>
                      <a:endParaRPr lang="es-CL" sz="2400" b="1" dirty="0"/>
                    </a:p>
                  </a:txBody>
                  <a:tcPr/>
                </a:tc>
                <a:tc>
                  <a:txBody>
                    <a:bodyPr/>
                    <a:lstStyle/>
                    <a:p>
                      <a:endParaRPr lang="es-ES" sz="2400" b="1" dirty="0" smtClean="0">
                        <a:latin typeface="Arial Narrow" pitchFamily="34" charset="0"/>
                      </a:endParaRPr>
                    </a:p>
                    <a:p>
                      <a:r>
                        <a:rPr lang="es-ES" sz="2400" b="1" dirty="0" smtClean="0">
                          <a:latin typeface="Arial Narrow" pitchFamily="34" charset="0"/>
                        </a:rPr>
                        <a:t>Introducción</a:t>
                      </a:r>
                    </a:p>
                    <a:p>
                      <a:endParaRPr lang="es-CL" sz="2400" b="1" dirty="0"/>
                    </a:p>
                  </a:txBody>
                  <a:tcPr/>
                </a:tc>
              </a:tr>
              <a:tr h="642942">
                <a:tc>
                  <a:txBody>
                    <a:bodyPr/>
                    <a:lstStyle/>
                    <a:p>
                      <a:pPr algn="ctr"/>
                      <a:r>
                        <a:rPr lang="es-CL" sz="2400" b="1" dirty="0" smtClean="0"/>
                        <a:t>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Liderazgo</a:t>
                      </a:r>
                    </a:p>
                    <a:p>
                      <a:endParaRPr lang="es-CL" sz="2400" b="1" dirty="0"/>
                    </a:p>
                  </a:txBody>
                  <a:tcPr/>
                </a:tc>
              </a:tr>
              <a:tr h="642942">
                <a:tc>
                  <a:txBody>
                    <a:bodyPr/>
                    <a:lstStyle/>
                    <a:p>
                      <a:pPr algn="ctr"/>
                      <a:endParaRPr lang="es-CL" sz="2400" b="1" dirty="0" smtClean="0"/>
                    </a:p>
                    <a:p>
                      <a:pPr algn="ctr"/>
                      <a:r>
                        <a:rPr lang="es-CL" sz="2400" b="1" dirty="0" smtClean="0"/>
                        <a:t>III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Convivencia Escolar y apoyo a los estudiantes</a:t>
                      </a:r>
                    </a:p>
                    <a:p>
                      <a:endParaRPr lang="es-CL" sz="2400" b="1" dirty="0"/>
                    </a:p>
                  </a:txBody>
                  <a:tcPr/>
                </a:tc>
              </a:tr>
              <a:tr h="642942">
                <a:tc>
                  <a:txBody>
                    <a:bodyPr/>
                    <a:lstStyle/>
                    <a:p>
                      <a:pPr algn="ctr"/>
                      <a:r>
                        <a:rPr lang="es-CL" sz="2400" b="1" dirty="0" smtClean="0"/>
                        <a:t>IV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curricular</a:t>
                      </a:r>
                    </a:p>
                    <a:p>
                      <a:endParaRPr lang="es-CL" sz="2400" b="1" dirty="0"/>
                    </a:p>
                  </a:txBody>
                  <a:tcPr/>
                </a:tc>
              </a:tr>
              <a:tr h="714380">
                <a:tc>
                  <a:txBody>
                    <a:bodyPr/>
                    <a:lstStyle/>
                    <a:p>
                      <a:pPr algn="ctr"/>
                      <a:r>
                        <a:rPr lang="es-CL" sz="2400" b="1" dirty="0" smtClean="0"/>
                        <a:t>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de Recursos Humanos y Financieros</a:t>
                      </a:r>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56326059"/>
              </p:ext>
            </p:extLst>
          </p:nvPr>
        </p:nvGraphicFramePr>
        <p:xfrm>
          <a:off x="714348" y="785794"/>
          <a:ext cx="7715304" cy="5072098"/>
        </p:xfrm>
        <a:graphic>
          <a:graphicData uri="http://schemas.openxmlformats.org/drawingml/2006/table">
            <a:tbl>
              <a:tblPr firstRow="1" bandRow="1">
                <a:tableStyleId>{5C22544A-7EE6-4342-B048-85BDC9FD1C3A}</a:tableStyleId>
              </a:tblPr>
              <a:tblGrid>
                <a:gridCol w="7715304"/>
              </a:tblGrid>
              <a:tr h="5072098">
                <a:tc>
                  <a:txBody>
                    <a:bodyPr/>
                    <a:lstStyle/>
                    <a:p>
                      <a:pPr marL="0" indent="0" algn="just">
                        <a:buNone/>
                      </a:pPr>
                      <a:r>
                        <a:rPr lang="es-ES" sz="2800" b="1" dirty="0" smtClean="0">
                          <a:solidFill>
                            <a:srgbClr val="FFFF00"/>
                          </a:solidFill>
                          <a:latin typeface="Arial Narrow" pitchFamily="34" charset="0"/>
                        </a:rPr>
                        <a:t>I)</a:t>
                      </a:r>
                      <a:r>
                        <a:rPr lang="es-ES" sz="2800" b="1" baseline="0" dirty="0" smtClean="0">
                          <a:solidFill>
                            <a:srgbClr val="FFFF00"/>
                          </a:solidFill>
                          <a:latin typeface="Arial Narrow" pitchFamily="34" charset="0"/>
                        </a:rPr>
                        <a:t> </a:t>
                      </a:r>
                      <a:r>
                        <a:rPr lang="es-ES" sz="2800" b="1" i="1" dirty="0" smtClean="0">
                          <a:solidFill>
                            <a:srgbClr val="FFFF00"/>
                          </a:solidFill>
                          <a:latin typeface="Arial Narrow" pitchFamily="34" charset="0"/>
                        </a:rPr>
                        <a:t>INTRODUCCIÓN</a:t>
                      </a:r>
                    </a:p>
                    <a:p>
                      <a:pPr marL="0" indent="0" algn="just">
                        <a:buNone/>
                      </a:pPr>
                      <a:endParaRPr lang="es-ES" sz="2800" b="1" i="1" dirty="0" smtClean="0">
                        <a:latin typeface="Arial Narrow" pitchFamily="34" charset="0"/>
                      </a:endParaRPr>
                    </a:p>
                    <a:p>
                      <a:pPr marL="0" indent="0" algn="just">
                        <a:buNone/>
                      </a:pPr>
                      <a:r>
                        <a:rPr lang="es-ES" sz="2800" i="1" dirty="0" smtClean="0">
                          <a:latin typeface="Arial Narrow" pitchFamily="34" charset="0"/>
                        </a:rPr>
                        <a:t>             Nuestro Instituto no se ha visto afectado por la baja demanda  de matrículas como ha ocurrido con otros establecimientos educacionales municipalizados de Talca pero no es menos cierto que se ha provocado un cambio radical en el nivel de preparación de los estudiantes que actualmente atendemos, lo cual se ve reflejado en el índice de vulnerabilidad  que en el año 2015 alcanzo un nivel de un 82,6 % aproximadamente.</a:t>
                      </a:r>
                    </a:p>
                    <a:p>
                      <a:endParaRPr lang="es-CL" i="1"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1996</TotalTime>
  <Words>4259</Words>
  <Application>Microsoft Macintosh PowerPoint</Application>
  <PresentationFormat>Presentación en pantalla (4:3)</PresentationFormat>
  <Paragraphs>908</Paragraphs>
  <Slides>62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62</vt:i4>
      </vt:variant>
    </vt:vector>
  </HeadingPairs>
  <TitlesOfParts>
    <vt:vector size="69" baseType="lpstr">
      <vt:lpstr>Arial Narrow</vt:lpstr>
      <vt:lpstr>Bradley Hand ITC</vt:lpstr>
      <vt:lpstr>Calibri</vt:lpstr>
      <vt:lpstr>Cambria</vt:lpstr>
      <vt:lpstr>Times New Roman</vt:lpstr>
      <vt:lpstr>Arial</vt:lpstr>
      <vt:lpstr>Tema de Office</vt:lpstr>
      <vt:lpstr>Presentación de PowerPoint</vt:lpstr>
      <vt:lpstr>GESTIÓN  EDUCATIVA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APROBADOS Y REPROBADOS FORMACIÓN GENERAL</vt:lpstr>
      <vt:lpstr>APROBADOS Y REPROBADOS FORMACIÓN TP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INSPECTORIA GENERAL</dc:title>
  <dc:creator>jose</dc:creator>
  <cp:lastModifiedBy>Usuario de Microsoft Office</cp:lastModifiedBy>
  <cp:revision>262</cp:revision>
  <dcterms:created xsi:type="dcterms:W3CDTF">2013-04-30T02:20:29Z</dcterms:created>
  <dcterms:modified xsi:type="dcterms:W3CDTF">2016-06-29T15:56:58Z</dcterms:modified>
</cp:coreProperties>
</file>