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65" r:id="rId2"/>
    <p:sldId id="266" r:id="rId3"/>
    <p:sldId id="302" r:id="rId4"/>
    <p:sldId id="267" r:id="rId5"/>
    <p:sldId id="268" r:id="rId6"/>
    <p:sldId id="304" r:id="rId7"/>
    <p:sldId id="269" r:id="rId8"/>
    <p:sldId id="305" r:id="rId9"/>
    <p:sldId id="306" r:id="rId10"/>
    <p:sldId id="271" r:id="rId11"/>
    <p:sldId id="272" r:id="rId12"/>
    <p:sldId id="274" r:id="rId13"/>
    <p:sldId id="275" r:id="rId14"/>
    <p:sldId id="276" r:id="rId15"/>
    <p:sldId id="277" r:id="rId16"/>
    <p:sldId id="299" r:id="rId17"/>
    <p:sldId id="308" r:id="rId18"/>
    <p:sldId id="301" r:id="rId19"/>
    <p:sldId id="279" r:id="rId20"/>
    <p:sldId id="313" r:id="rId21"/>
    <p:sldId id="309" r:id="rId22"/>
    <p:sldId id="310" r:id="rId23"/>
    <p:sldId id="311" r:id="rId24"/>
    <p:sldId id="312"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41" r:id="rId45"/>
    <p:sldId id="333" r:id="rId46"/>
    <p:sldId id="334" r:id="rId47"/>
    <p:sldId id="335" r:id="rId48"/>
    <p:sldId id="342" r:id="rId49"/>
    <p:sldId id="345" r:id="rId50"/>
    <p:sldId id="347" r:id="rId51"/>
    <p:sldId id="336" r:id="rId52"/>
    <p:sldId id="337" r:id="rId53"/>
    <p:sldId id="339" r:id="rId54"/>
    <p:sldId id="340" r:id="rId55"/>
    <p:sldId id="352" r:id="rId56"/>
    <p:sldId id="353" r:id="rId57"/>
    <p:sldId id="355" r:id="rId58"/>
    <p:sldId id="357" r:id="rId59"/>
    <p:sldId id="358" r:id="rId60"/>
    <p:sldId id="359" r:id="rId61"/>
    <p:sldId id="361" r:id="rId62"/>
    <p:sldId id="362" r:id="rId63"/>
    <p:sldId id="363" r:id="rId64"/>
    <p:sldId id="364" r:id="rId65"/>
    <p:sldId id="365" r:id="rId6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637" autoAdjust="0"/>
    <p:restoredTop sz="94158" autoAdjust="0"/>
  </p:normalViewPr>
  <p:slideViewPr>
    <p:cSldViewPr>
      <p:cViewPr varScale="1">
        <p:scale>
          <a:sx n="69" d="100"/>
          <a:sy n="69" d="100"/>
        </p:scale>
        <p:origin x="-11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es-CL"/>
  <c:chart>
    <c:autoTitleDeleted val="1"/>
    <c:view3D>
      <c:rotX val="30"/>
      <c:perspective val="30"/>
    </c:view3D>
    <c:plotArea>
      <c:layout>
        <c:manualLayout>
          <c:layoutTarget val="inner"/>
          <c:xMode val="edge"/>
          <c:yMode val="edge"/>
          <c:x val="5.8641975308642007E-2"/>
          <c:y val="5.6120653217889713E-2"/>
          <c:w val="0.76163969087197625"/>
          <c:h val="0.93826728146032079"/>
        </c:manualLayout>
      </c:layout>
      <c:pie3DChart>
        <c:varyColors val="1"/>
        <c:ser>
          <c:idx val="0"/>
          <c:order val="0"/>
          <c:tx>
            <c:strRef>
              <c:f>Hoja1!$B$1</c:f>
              <c:strCache>
                <c:ptCount val="1"/>
                <c:pt idx="0">
                  <c:v>Columna1</c:v>
                </c:pt>
              </c:strCache>
            </c:strRef>
          </c:tx>
          <c:explosion val="3"/>
          <c:cat>
            <c:strRef>
              <c:f>Hoja1!$A$2:$A$3</c:f>
              <c:strCache>
                <c:ptCount val="2"/>
                <c:pt idx="0">
                  <c:v>APROBADOS</c:v>
                </c:pt>
                <c:pt idx="1">
                  <c:v>REPROBADOS</c:v>
                </c:pt>
              </c:strCache>
            </c:strRef>
          </c:cat>
          <c:val>
            <c:numRef>
              <c:f>Hoja1!$B$2:$B$3</c:f>
              <c:numCache>
                <c:formatCode>0%</c:formatCode>
                <c:ptCount val="2"/>
                <c:pt idx="0">
                  <c:v>0.92</c:v>
                </c:pt>
                <c:pt idx="1">
                  <c:v>8.000000000000014E-2</c:v>
                </c:pt>
              </c:numCache>
            </c:numRef>
          </c:val>
        </c:ser>
      </c:pie3DChart>
    </c:plotArea>
    <c:legend>
      <c:legendPos val="r"/>
      <c:layout/>
    </c:legend>
    <c:plotVisOnly val="1"/>
    <c:dispBlanksAs val="zero"/>
  </c:chart>
  <c:txPr>
    <a:bodyPr/>
    <a:lstStyle/>
    <a:p>
      <a:pPr>
        <a:defRPr sz="1800"/>
      </a:pPr>
      <a:endParaRPr lang="es-CL"/>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L"/>
  <c:chart>
    <c:autoTitleDeleted val="1"/>
    <c:view3D>
      <c:rotX val="30"/>
      <c:perspective val="30"/>
    </c:view3D>
    <c:plotArea>
      <c:layout/>
      <c:pie3DChart>
        <c:varyColors val="1"/>
        <c:ser>
          <c:idx val="0"/>
          <c:order val="0"/>
          <c:tx>
            <c:strRef>
              <c:f>Hoja1!$B$1</c:f>
              <c:strCache>
                <c:ptCount val="1"/>
                <c:pt idx="0">
                  <c:v>FORMACIÓN TP</c:v>
                </c:pt>
              </c:strCache>
            </c:strRef>
          </c:tx>
          <c:cat>
            <c:strRef>
              <c:f>Hoja1!$A$2:$A$3</c:f>
              <c:strCache>
                <c:ptCount val="2"/>
                <c:pt idx="0">
                  <c:v>APROBADOS</c:v>
                </c:pt>
                <c:pt idx="1">
                  <c:v>REPROBADOS</c:v>
                </c:pt>
              </c:strCache>
            </c:strRef>
          </c:cat>
          <c:val>
            <c:numRef>
              <c:f>Hoja1!$B$2:$B$3</c:f>
              <c:numCache>
                <c:formatCode>0%</c:formatCode>
                <c:ptCount val="2"/>
                <c:pt idx="0">
                  <c:v>0.92</c:v>
                </c:pt>
                <c:pt idx="1">
                  <c:v>8.0000000000000029E-2</c:v>
                </c:pt>
              </c:numCache>
            </c:numRef>
          </c:val>
        </c:ser>
      </c:pie3DChart>
    </c:plotArea>
    <c:legend>
      <c:legendPos val="r"/>
      <c:layout/>
    </c:legend>
    <c:plotVisOnly val="1"/>
    <c:dispBlanksAs val="zero"/>
  </c:chart>
  <c:txPr>
    <a:bodyPr/>
    <a:lstStyle/>
    <a:p>
      <a:pPr>
        <a:defRPr sz="1800"/>
      </a:pPr>
      <a:endParaRPr lang="es-CL"/>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CL"/>
  <c:chart>
    <c:title>
      <c:layout/>
    </c:title>
    <c:plotArea>
      <c:layout/>
      <c:pieChart>
        <c:varyColors val="1"/>
        <c:ser>
          <c:idx val="0"/>
          <c:order val="0"/>
          <c:tx>
            <c:strRef>
              <c:f>Hoja1!$B$1</c:f>
              <c:strCache>
                <c:ptCount val="1"/>
                <c:pt idx="0">
                  <c:v>Gastos SEP 2015</c:v>
                </c:pt>
              </c:strCache>
            </c:strRef>
          </c:tx>
          <c:explosion val="25"/>
          <c:cat>
            <c:strRef>
              <c:f>Hoja1!$A$2:$A$6</c:f>
              <c:strCache>
                <c:ptCount val="5"/>
                <c:pt idx="0">
                  <c:v>Laboratorios</c:v>
                </c:pt>
                <c:pt idx="1">
                  <c:v>Oficinas</c:v>
                </c:pt>
                <c:pt idx="2">
                  <c:v>Lab. Ciencias</c:v>
                </c:pt>
                <c:pt idx="3">
                  <c:v>Teatro</c:v>
                </c:pt>
                <c:pt idx="4">
                  <c:v>Sala Expo.</c:v>
                </c:pt>
              </c:strCache>
            </c:strRef>
          </c:cat>
          <c:val>
            <c:numRef>
              <c:f>Hoja1!$B$2:$B$6</c:f>
              <c:numCache>
                <c:formatCode>#,##0</c:formatCode>
                <c:ptCount val="5"/>
                <c:pt idx="0">
                  <c:v>7140000</c:v>
                </c:pt>
                <c:pt idx="1">
                  <c:v>1303240</c:v>
                </c:pt>
                <c:pt idx="2">
                  <c:v>3854866</c:v>
                </c:pt>
                <c:pt idx="3">
                  <c:v>242860</c:v>
                </c:pt>
                <c:pt idx="4">
                  <c:v>4677950</c:v>
                </c:pt>
              </c:numCache>
            </c:numRef>
          </c:val>
        </c:ser>
        <c:firstSliceAng val="0"/>
      </c:pieChart>
    </c:plotArea>
    <c:legend>
      <c:legendPos val="r"/>
      <c:layout/>
    </c:legend>
    <c:plotVisOnly val="1"/>
  </c:chart>
  <c:txPr>
    <a:bodyPr/>
    <a:lstStyle/>
    <a:p>
      <a:pPr>
        <a:defRPr sz="1800"/>
      </a:pPr>
      <a:endParaRPr lang="es-CL"/>
    </a:p>
  </c:txPr>
  <c:externalData r:id="rId1"/>
</c:chartSpace>
</file>

<file path=ppt/drawings/drawing1.xml><?xml version="1.0" encoding="utf-8"?>
<c:userShapes xmlns:c="http://schemas.openxmlformats.org/drawingml/2006/chart">
  <cdr:relSizeAnchor xmlns:cdr="http://schemas.openxmlformats.org/drawingml/2006/chartDrawing">
    <cdr:from>
      <cdr:x>0.2743</cdr:x>
      <cdr:y>0.40407</cdr:y>
    </cdr:from>
    <cdr:to>
      <cdr:x>0.80382</cdr:x>
      <cdr:y>0.57769</cdr:y>
    </cdr:to>
    <cdr:sp macro="" textlink="">
      <cdr:nvSpPr>
        <cdr:cNvPr id="2" name="1 CuadroTexto"/>
        <cdr:cNvSpPr txBox="1"/>
      </cdr:nvSpPr>
      <cdr:spPr>
        <a:xfrm xmlns:a="http://schemas.openxmlformats.org/drawingml/2006/main">
          <a:off x="2257412" y="1828800"/>
          <a:ext cx="4357718" cy="78581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6000" dirty="0" smtClean="0"/>
            <a:t>87%</a:t>
          </a:r>
          <a:endParaRPr lang="es-ES" sz="6000" dirty="0"/>
        </a:p>
      </cdr:txBody>
    </cdr:sp>
  </cdr:relSizeAnchor>
  <cdr:relSizeAnchor xmlns:cdr="http://schemas.openxmlformats.org/drawingml/2006/chartDrawing">
    <cdr:from>
      <cdr:x>0.28298</cdr:x>
      <cdr:y>0.0726</cdr:y>
    </cdr:from>
    <cdr:to>
      <cdr:x>0.43923</cdr:x>
      <cdr:y>0.30936</cdr:y>
    </cdr:to>
    <cdr:sp macro="" textlink="">
      <cdr:nvSpPr>
        <cdr:cNvPr id="3" name="2 CuadroTexto"/>
        <cdr:cNvSpPr txBox="1"/>
      </cdr:nvSpPr>
      <cdr:spPr>
        <a:xfrm xmlns:a="http://schemas.openxmlformats.org/drawingml/2006/main">
          <a:off x="2328850" y="328602"/>
          <a:ext cx="1285875" cy="107156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4400" dirty="0" smtClean="0"/>
            <a:t>13%</a:t>
          </a:r>
          <a:endParaRPr lang="es-ES" sz="4400" dirty="0"/>
        </a:p>
      </cdr:txBody>
    </cdr:sp>
  </cdr:relSizeAnchor>
</c:userShapes>
</file>

<file path=ppt/drawings/drawing2.xml><?xml version="1.0" encoding="utf-8"?>
<c:userShapes xmlns:c="http://schemas.openxmlformats.org/drawingml/2006/chart">
  <cdr:relSizeAnchor xmlns:cdr="http://schemas.openxmlformats.org/drawingml/2006/chartDrawing">
    <cdr:from>
      <cdr:x>0.24826</cdr:x>
      <cdr:y>0.38828</cdr:y>
    </cdr:from>
    <cdr:to>
      <cdr:x>0.63889</cdr:x>
      <cdr:y>0.54613</cdr:y>
    </cdr:to>
    <cdr:sp macro="" textlink="">
      <cdr:nvSpPr>
        <cdr:cNvPr id="2" name="1 CuadroTexto"/>
        <cdr:cNvSpPr txBox="1"/>
      </cdr:nvSpPr>
      <cdr:spPr>
        <a:xfrm xmlns:a="http://schemas.openxmlformats.org/drawingml/2006/main">
          <a:off x="2043098" y="1757362"/>
          <a:ext cx="3214710" cy="7143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6600" dirty="0" smtClean="0"/>
            <a:t>92%</a:t>
          </a:r>
          <a:endParaRPr lang="es-ES" sz="6600" dirty="0"/>
        </a:p>
      </cdr:txBody>
    </cdr:sp>
  </cdr:relSizeAnchor>
  <cdr:relSizeAnchor xmlns:cdr="http://schemas.openxmlformats.org/drawingml/2006/chartDrawing">
    <cdr:from>
      <cdr:x>0.2743</cdr:x>
      <cdr:y>0.05682</cdr:y>
    </cdr:from>
    <cdr:to>
      <cdr:x>0.41319</cdr:x>
      <cdr:y>0.16731</cdr:y>
    </cdr:to>
    <cdr:sp macro="" textlink="">
      <cdr:nvSpPr>
        <cdr:cNvPr id="3" name="2 CuadroTexto"/>
        <cdr:cNvSpPr txBox="1"/>
      </cdr:nvSpPr>
      <cdr:spPr>
        <a:xfrm xmlns:a="http://schemas.openxmlformats.org/drawingml/2006/main">
          <a:off x="2257412" y="257164"/>
          <a:ext cx="1143008" cy="5000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5400" dirty="0" smtClean="0"/>
            <a:t>8%</a:t>
          </a:r>
          <a:endParaRPr lang="es-ES" sz="5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974AB-DF4A-4B0C-8E13-DAC440E0FC1B}" type="datetimeFigureOut">
              <a:rPr lang="es-CL" smtClean="0"/>
              <a:pPr/>
              <a:t>26-04-2017</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A7ED1-42FF-47CB-B884-480403A57EFD}" type="slidenum">
              <a:rPr lang="es-CL" smtClean="0"/>
              <a:pPr/>
              <a:t>‹Nº›</a:t>
            </a:fld>
            <a:endParaRPr lang="es-CL"/>
          </a:p>
        </p:txBody>
      </p:sp>
    </p:spTree>
    <p:extLst>
      <p:ext uri="{BB962C8B-B14F-4D97-AF65-F5344CB8AC3E}">
        <p14:creationId xmlns="" xmlns:p14="http://schemas.microsoft.com/office/powerpoint/2010/main" val="119393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472A7ED1-42FF-47CB-B884-480403A57EFD}" type="slidenum">
              <a:rPr lang="es-CL" smtClean="0"/>
              <a:pPr/>
              <a:t>8</a:t>
            </a:fld>
            <a:endParaRPr lang="es-CL"/>
          </a:p>
        </p:txBody>
      </p:sp>
    </p:spTree>
    <p:extLst>
      <p:ext uri="{BB962C8B-B14F-4D97-AF65-F5344CB8AC3E}">
        <p14:creationId xmlns="" xmlns:p14="http://schemas.microsoft.com/office/powerpoint/2010/main" val="362611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4000504"/>
            <a:ext cx="6728792" cy="1928826"/>
          </a:xfrm>
        </p:spPr>
        <p:txBody>
          <a:bodyPr>
            <a:noAutofit/>
          </a:bodyPr>
          <a:lstStyle/>
          <a:p>
            <a:r>
              <a:rPr lang="es-ES" sz="2800" b="1" dirty="0" smtClean="0">
                <a:solidFill>
                  <a:srgbClr val="FFFF00"/>
                </a:solidFill>
                <a:latin typeface="Bradley Hand ITC" pitchFamily="66" charset="0"/>
              </a:rPr>
              <a:t>INSTITUTO SUPERIOR DE COMERCIO</a:t>
            </a:r>
          </a:p>
          <a:p>
            <a:r>
              <a:rPr lang="es-ES" sz="2800" b="1" dirty="0" smtClean="0">
                <a:solidFill>
                  <a:srgbClr val="FFFF00"/>
                </a:solidFill>
                <a:latin typeface="Bradley Hand ITC" pitchFamily="66" charset="0"/>
              </a:rPr>
              <a:t>“ENRIQUE  MALDONADO  SEPÚLVEDA”</a:t>
            </a:r>
          </a:p>
          <a:p>
            <a:r>
              <a:rPr lang="es-ES" sz="2800" b="1" dirty="0" smtClean="0">
                <a:solidFill>
                  <a:srgbClr val="FFFF00"/>
                </a:solidFill>
                <a:latin typeface="Bradley Hand ITC" pitchFamily="66" charset="0"/>
              </a:rPr>
              <a:t>TALCA</a:t>
            </a:r>
            <a:endParaRPr lang="es-ES" sz="2800" b="1" dirty="0">
              <a:solidFill>
                <a:srgbClr val="FFFF00"/>
              </a:solidFill>
              <a:latin typeface="Bradley Hand ITC" pitchFamily="66" charset="0"/>
            </a:endParaRPr>
          </a:p>
        </p:txBody>
      </p:sp>
      <p:pic>
        <p:nvPicPr>
          <p:cNvPr id="4" name="3 Imagen" descr="INSUGNIA"/>
          <p:cNvPicPr/>
          <p:nvPr/>
        </p:nvPicPr>
        <p:blipFill>
          <a:blip r:embed="rId2" cstate="print"/>
          <a:srcRect/>
          <a:stretch>
            <a:fillRect/>
          </a:stretch>
        </p:blipFill>
        <p:spPr bwMode="auto">
          <a:xfrm>
            <a:off x="3959932" y="332656"/>
            <a:ext cx="1224136" cy="1306066"/>
          </a:xfrm>
          <a:prstGeom prst="rect">
            <a:avLst/>
          </a:prstGeom>
          <a:noFill/>
          <a:ln w="9525">
            <a:noFill/>
            <a:miter lim="800000"/>
            <a:headEnd/>
            <a:tailEnd/>
          </a:ln>
        </p:spPr>
      </p:pic>
      <p:sp>
        <p:nvSpPr>
          <p:cNvPr id="2" name="1 Título"/>
          <p:cNvSpPr>
            <a:spLocks noGrp="1"/>
          </p:cNvSpPr>
          <p:nvPr>
            <p:ph type="ctrTitle"/>
          </p:nvPr>
        </p:nvSpPr>
        <p:spPr>
          <a:xfrm>
            <a:off x="685800" y="1412775"/>
            <a:ext cx="7772400" cy="2187675"/>
          </a:xfrm>
        </p:spPr>
        <p:txBody>
          <a:bodyPr>
            <a:normAutofit/>
          </a:bodyPr>
          <a:lstStyle/>
          <a:p>
            <a:endParaRPr lang="es-ES" sz="5400" b="1" dirty="0">
              <a:solidFill>
                <a:srgbClr val="FFFF00"/>
              </a:solidFill>
              <a:latin typeface="Arial Narrow" pitchFamily="34" charset="0"/>
            </a:endParaRPr>
          </a:p>
        </p:txBody>
      </p:sp>
      <p:graphicFrame>
        <p:nvGraphicFramePr>
          <p:cNvPr id="5" name="4 Tabla"/>
          <p:cNvGraphicFramePr>
            <a:graphicFrameLocks noGrp="1"/>
          </p:cNvGraphicFramePr>
          <p:nvPr/>
        </p:nvGraphicFramePr>
        <p:xfrm>
          <a:off x="714348" y="1865950"/>
          <a:ext cx="7715304" cy="1920240"/>
        </p:xfrm>
        <a:graphic>
          <a:graphicData uri="http://schemas.openxmlformats.org/drawingml/2006/table">
            <a:tbl>
              <a:tblPr firstRow="1" bandRow="1">
                <a:tableStyleId>{5C22544A-7EE6-4342-B048-85BDC9FD1C3A}</a:tableStyleId>
              </a:tblPr>
              <a:tblGrid>
                <a:gridCol w="7715304"/>
              </a:tblGrid>
              <a:tr h="1857388">
                <a:tc>
                  <a:txBody>
                    <a:bodyPr/>
                    <a:lstStyle/>
                    <a:p>
                      <a:pPr algn="ctr"/>
                      <a:r>
                        <a:rPr lang="es-ES" sz="6000" b="1" i="1" dirty="0" smtClean="0">
                          <a:solidFill>
                            <a:srgbClr val="FFFF00"/>
                          </a:solidFill>
                          <a:latin typeface="Arial Narrow" pitchFamily="34" charset="0"/>
                        </a:rPr>
                        <a:t>CUENTA PÚBLICA</a:t>
                      </a:r>
                      <a:br>
                        <a:rPr lang="es-ES" sz="6000" b="1" i="1" dirty="0" smtClean="0">
                          <a:solidFill>
                            <a:srgbClr val="FFFF00"/>
                          </a:solidFill>
                          <a:latin typeface="Arial Narrow" pitchFamily="34" charset="0"/>
                        </a:rPr>
                      </a:br>
                      <a:r>
                        <a:rPr lang="es-ES" sz="6000" b="1" i="1" dirty="0" smtClean="0">
                          <a:solidFill>
                            <a:srgbClr val="FFFF00"/>
                          </a:solidFill>
                          <a:latin typeface="Arial Narrow" pitchFamily="34" charset="0"/>
                        </a:rPr>
                        <a:t> 2015</a:t>
                      </a:r>
                      <a:endParaRPr lang="es-CL" sz="6000" i="1" dirty="0"/>
                    </a:p>
                  </a:txBody>
                  <a:tcPr/>
                </a:tc>
              </a:tr>
            </a:tbl>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850" y="214290"/>
          <a:ext cx="8496300" cy="571504"/>
        </p:xfrm>
        <a:graphic>
          <a:graphicData uri="http://schemas.openxmlformats.org/drawingml/2006/table">
            <a:tbl>
              <a:tblPr firstRow="1" bandRow="1">
                <a:tableStyleId>{5C22544A-7EE6-4342-B048-85BDC9FD1C3A}</a:tableStyleId>
              </a:tblPr>
              <a:tblGrid>
                <a:gridCol w="8496300"/>
              </a:tblGrid>
              <a:tr h="571504">
                <a:tc>
                  <a:txBody>
                    <a:bodyPr/>
                    <a:lstStyle/>
                    <a:p>
                      <a:r>
                        <a:rPr lang="es-ES" sz="2800" i="0" dirty="0" smtClean="0">
                          <a:solidFill>
                            <a:srgbClr val="FFFF00"/>
                          </a:solidFill>
                          <a:latin typeface="Arial Narrow" pitchFamily="34" charset="0"/>
                        </a:rPr>
                        <a:t>II) </a:t>
                      </a:r>
                      <a:r>
                        <a:rPr lang="es-ES" sz="2800" i="1" dirty="0" smtClean="0">
                          <a:solidFill>
                            <a:srgbClr val="FFFF00"/>
                          </a:solidFill>
                          <a:latin typeface="Arial Narrow" pitchFamily="34" charset="0"/>
                        </a:rPr>
                        <a:t>LIDERAZGO</a:t>
                      </a:r>
                      <a:endParaRPr lang="es-CL" sz="2800" i="1" dirty="0">
                        <a:solidFill>
                          <a:srgbClr val="FFFF00"/>
                        </a:solidFill>
                      </a:endParaRPr>
                    </a:p>
                  </a:txBody>
                  <a:tcPr/>
                </a:tc>
              </a:tr>
            </a:tbl>
          </a:graphicData>
        </a:graphic>
      </p:graphicFrame>
      <p:graphicFrame>
        <p:nvGraphicFramePr>
          <p:cNvPr id="5" name="4 Tabla"/>
          <p:cNvGraphicFramePr>
            <a:graphicFrameLocks noGrp="1"/>
          </p:cNvGraphicFramePr>
          <p:nvPr/>
        </p:nvGraphicFramePr>
        <p:xfrm>
          <a:off x="357158" y="1142983"/>
          <a:ext cx="8429683" cy="5357851"/>
        </p:xfrm>
        <a:graphic>
          <a:graphicData uri="http://schemas.openxmlformats.org/drawingml/2006/table">
            <a:tbl>
              <a:tblPr firstRow="1" bandRow="1">
                <a:tableStyleId>{5C22544A-7EE6-4342-B048-85BDC9FD1C3A}</a:tableStyleId>
              </a:tblPr>
              <a:tblGrid>
                <a:gridCol w="8429683"/>
              </a:tblGrid>
              <a:tr h="5357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El Instituto proyecta convertirse en uno de los Liceos Técnico Profesional mejor equipado de la Región y paralelamente mejorar los niveles de logro en el aprendizaje de sus estudiantes.</a:t>
                      </a: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En este sentido es importante informar a la comunidad que nuestro Instituto durante el año 2013 ingresó a la ley SEP, lo que demandó planificar un PME para superar debilidades surgidas del diagnóstico Institucional realizado al final del año 2012.</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Dicho PME nos permitió obtener recursos tanto humanos como financieros, para atender acciones en las cuatro áreas de gestión del Instituto.</a:t>
                      </a:r>
                    </a:p>
                    <a:p>
                      <a:endParaRPr lang="es-CL" sz="2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pPr algn="l"/>
            <a:endParaRPr lang="es-ES" sz="3200" dirty="0">
              <a:latin typeface="Arial Narrow" pitchFamily="34" charset="0"/>
            </a:endParaRPr>
          </a:p>
        </p:txBody>
      </p:sp>
      <p:graphicFrame>
        <p:nvGraphicFramePr>
          <p:cNvPr id="4" name="3 Marcador de contenido"/>
          <p:cNvGraphicFramePr>
            <a:graphicFrameLocks noGrp="1"/>
          </p:cNvGraphicFramePr>
          <p:nvPr>
            <p:ph idx="1"/>
          </p:nvPr>
        </p:nvGraphicFramePr>
        <p:xfrm>
          <a:off x="457200" y="642918"/>
          <a:ext cx="8229600" cy="5455920"/>
        </p:xfrm>
        <a:graphic>
          <a:graphicData uri="http://schemas.openxmlformats.org/drawingml/2006/table">
            <a:tbl>
              <a:tblPr firstRow="1" bandRow="1">
                <a:tableStyleId>{5C22544A-7EE6-4342-B048-85BDC9FD1C3A}</a:tableStyleId>
              </a:tblPr>
              <a:tblGrid>
                <a:gridCol w="8229600"/>
              </a:tblGrid>
              <a:tr h="5072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32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3200" i="1" dirty="0" smtClean="0">
                          <a:latin typeface="Arial Narrow" pitchFamily="34" charset="0"/>
                        </a:rPr>
                        <a:t>      Es así como fue posible contar con Asistentes de la Educación, los cuales no habríamos podido tener  solo  con  fondos  de  subvención  escolar normal.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3200" i="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3200" i="1" dirty="0" smtClean="0">
                          <a:latin typeface="Arial Narrow" pitchFamily="34" charset="0"/>
                        </a:rPr>
                        <a:t>      También</a:t>
                      </a:r>
                      <a:r>
                        <a:rPr lang="es-ES" sz="3200" i="1" baseline="0" dirty="0" smtClean="0">
                          <a:latin typeface="Arial Narrow" pitchFamily="34" charset="0"/>
                        </a:rPr>
                        <a:t>  </a:t>
                      </a:r>
                      <a:r>
                        <a:rPr lang="es-ES" sz="3200" i="1" dirty="0" smtClean="0">
                          <a:latin typeface="Arial Narrow" pitchFamily="34" charset="0"/>
                        </a:rPr>
                        <a:t>fue  posible  ir  en  apoyo  de  los estudiantes prioritarios con artículos escolares, refuerzo educativo y atención de estudiantes con conductas disruptivas</a:t>
                      </a:r>
                      <a:r>
                        <a:rPr lang="es-ES" sz="3200" i="1" dirty="0" smtClean="0"/>
                        <a:t>.</a:t>
                      </a:r>
                    </a:p>
                    <a:p>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282" y="214290"/>
          <a:ext cx="8715436" cy="6429419"/>
        </p:xfrm>
        <a:graphic>
          <a:graphicData uri="http://schemas.openxmlformats.org/drawingml/2006/table">
            <a:tbl>
              <a:tblPr firstRow="1" bandRow="1">
                <a:tableStyleId>{5C22544A-7EE6-4342-B048-85BDC9FD1C3A}</a:tableStyleId>
              </a:tblPr>
              <a:tblGrid>
                <a:gridCol w="8715436"/>
              </a:tblGrid>
              <a:tr h="6429419">
                <a:tc>
                  <a:txBody>
                    <a:bodyPr/>
                    <a:lstStyle/>
                    <a:p>
                      <a:pPr marL="0" indent="0" algn="just">
                        <a:buNone/>
                      </a:pPr>
                      <a:r>
                        <a:rPr lang="es-ES" sz="2800" i="1" dirty="0" smtClean="0">
                          <a:latin typeface="Arial Narrow" pitchFamily="34" charset="0"/>
                        </a:rPr>
                        <a:t>       Durante el año 2015 se dieron importantes pasos de mejoramiento en el manejo de la información, en ese ámbito es importante destacar la elaboración y publicación de seis procedimientos  de trabajo:</a:t>
                      </a:r>
                    </a:p>
                    <a:p>
                      <a:pPr marL="0" indent="0" algn="just">
                        <a:buNone/>
                      </a:pPr>
                      <a:endParaRPr lang="es-ES" sz="2800" dirty="0" smtClean="0">
                        <a:latin typeface="Arial Narrow" pitchFamily="34" charset="0"/>
                      </a:endParaRPr>
                    </a:p>
                    <a:p>
                      <a:pPr marL="0" indent="0" algn="just">
                        <a:buNone/>
                      </a:pPr>
                      <a:r>
                        <a:rPr lang="es-ES" sz="2800" i="1" dirty="0" smtClean="0">
                          <a:solidFill>
                            <a:srgbClr val="FFFF00"/>
                          </a:solidFill>
                          <a:latin typeface="Arial Narrow" pitchFamily="34" charset="0"/>
                        </a:rPr>
                        <a:t>     1.- Proceso de Planificación de los aprendizajes</a:t>
                      </a:r>
                    </a:p>
                    <a:p>
                      <a:pPr marL="0" indent="0" algn="just">
                        <a:buNone/>
                      </a:pPr>
                      <a:r>
                        <a:rPr lang="es-ES" sz="2800" i="1" dirty="0" smtClean="0">
                          <a:solidFill>
                            <a:srgbClr val="FFFF00"/>
                          </a:solidFill>
                          <a:latin typeface="Arial Narrow" pitchFamily="34" charset="0"/>
                        </a:rPr>
                        <a:t>     2.- Proceso de acompañamiento Docente en el  </a:t>
                      </a:r>
                    </a:p>
                    <a:p>
                      <a:pPr marL="0" indent="0" algn="just">
                        <a:buNone/>
                      </a:pPr>
                      <a:r>
                        <a:rPr lang="es-ES" sz="2800" i="1" dirty="0" smtClean="0">
                          <a:solidFill>
                            <a:srgbClr val="FFFF00"/>
                          </a:solidFill>
                          <a:latin typeface="Arial Narrow" pitchFamily="34" charset="0"/>
                        </a:rPr>
                        <a:t>          aula.</a:t>
                      </a:r>
                    </a:p>
                    <a:p>
                      <a:pPr marL="0" indent="0" algn="just">
                        <a:buNone/>
                      </a:pPr>
                      <a:r>
                        <a:rPr lang="es-ES" sz="2800" i="1" dirty="0" smtClean="0">
                          <a:solidFill>
                            <a:srgbClr val="FFFF00"/>
                          </a:solidFill>
                          <a:latin typeface="Arial Narrow" pitchFamily="34" charset="0"/>
                        </a:rPr>
                        <a:t>     3.- Proceso de administración de datos y archivos</a:t>
                      </a:r>
                    </a:p>
                    <a:p>
                      <a:pPr marL="0" indent="0" algn="just">
                        <a:buNone/>
                      </a:pPr>
                      <a:r>
                        <a:rPr lang="es-ES" sz="2800" i="1" dirty="0" smtClean="0">
                          <a:solidFill>
                            <a:srgbClr val="FFFF00"/>
                          </a:solidFill>
                          <a:latin typeface="Arial Narrow" pitchFamily="34" charset="0"/>
                        </a:rPr>
                        <a:t>     4.- Proceso de uso y  mantenimiento  de  equipos  </a:t>
                      </a:r>
                    </a:p>
                    <a:p>
                      <a:pPr marL="0" indent="0" algn="just">
                        <a:buNone/>
                      </a:pPr>
                      <a:r>
                        <a:rPr lang="es-ES" sz="2800" i="1" dirty="0" smtClean="0">
                          <a:solidFill>
                            <a:srgbClr val="FFFF00"/>
                          </a:solidFill>
                          <a:latin typeface="Arial Narrow" pitchFamily="34" charset="0"/>
                        </a:rPr>
                        <a:t>          computacionales.</a:t>
                      </a:r>
                    </a:p>
                    <a:p>
                      <a:pPr marL="0" indent="0" algn="just">
                        <a:buNone/>
                      </a:pPr>
                      <a:r>
                        <a:rPr lang="es-ES" sz="2800" i="1" dirty="0" smtClean="0">
                          <a:solidFill>
                            <a:srgbClr val="FFFF00"/>
                          </a:solidFill>
                          <a:latin typeface="Arial Narrow" pitchFamily="34" charset="0"/>
                        </a:rPr>
                        <a:t>     5.-  Proceso   de    atención   a  estudiantes   con </a:t>
                      </a:r>
                    </a:p>
                    <a:p>
                      <a:pPr marL="0" indent="0" algn="just">
                        <a:buNone/>
                      </a:pPr>
                      <a:r>
                        <a:rPr lang="es-ES" sz="2800" i="1" dirty="0" smtClean="0">
                          <a:solidFill>
                            <a:srgbClr val="FFFF00"/>
                          </a:solidFill>
                          <a:latin typeface="Arial Narrow" pitchFamily="34" charset="0"/>
                        </a:rPr>
                        <a:t>          conductas disruptivas.</a:t>
                      </a:r>
                    </a:p>
                    <a:p>
                      <a:pPr marL="0" indent="0" algn="just">
                        <a:buNone/>
                      </a:pPr>
                      <a:r>
                        <a:rPr lang="es-ES" sz="2800" i="1" dirty="0" smtClean="0">
                          <a:solidFill>
                            <a:srgbClr val="FFFF00"/>
                          </a:solidFill>
                          <a:latin typeface="Arial Narrow" pitchFamily="34" charset="0"/>
                        </a:rPr>
                        <a:t>   </a:t>
                      </a:r>
                      <a:r>
                        <a:rPr lang="es-ES" sz="2800" i="1" baseline="0" dirty="0" smtClean="0">
                          <a:solidFill>
                            <a:srgbClr val="FFFF00"/>
                          </a:solidFill>
                          <a:latin typeface="Arial Narrow" pitchFamily="34" charset="0"/>
                        </a:rPr>
                        <a:t>  6</a:t>
                      </a:r>
                      <a:r>
                        <a:rPr lang="es-ES" sz="2800" i="1" dirty="0" smtClean="0">
                          <a:solidFill>
                            <a:srgbClr val="FFFF00"/>
                          </a:solidFill>
                          <a:latin typeface="Arial Narrow" pitchFamily="34" charset="0"/>
                        </a:rPr>
                        <a:t>.- Reformulación del Manual de Convivencia Interna.</a:t>
                      </a:r>
                      <a:endParaRPr lang="es-CL" sz="2800" i="1"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91264" cy="5721499"/>
          </a:xfrm>
        </p:spPr>
        <p:txBody>
          <a:bodyPr>
            <a:normAutofit/>
          </a:bodyPr>
          <a:lstStyle/>
          <a:p>
            <a:pPr marL="0" indent="0" algn="just">
              <a:buNone/>
            </a:pPr>
            <a:r>
              <a:rPr lang="es-ES" dirty="0" smtClean="0">
                <a:latin typeface="Arial Narrow" pitchFamily="34" charset="0"/>
              </a:rPr>
              <a:t>r</a:t>
            </a:r>
            <a:endParaRPr lang="es-ES" dirty="0">
              <a:latin typeface="Arial Narrow" pitchFamily="34" charset="0"/>
            </a:endParaRPr>
          </a:p>
        </p:txBody>
      </p:sp>
      <p:graphicFrame>
        <p:nvGraphicFramePr>
          <p:cNvPr id="4" name="3 Tabla"/>
          <p:cNvGraphicFramePr>
            <a:graphicFrameLocks noGrp="1"/>
          </p:cNvGraphicFramePr>
          <p:nvPr/>
        </p:nvGraphicFramePr>
        <p:xfrm>
          <a:off x="214282" y="214290"/>
          <a:ext cx="8715436" cy="6429420"/>
        </p:xfrm>
        <a:graphic>
          <a:graphicData uri="http://schemas.openxmlformats.org/drawingml/2006/table">
            <a:tbl>
              <a:tblPr firstRow="1" bandRow="1">
                <a:tableStyleId>{5C22544A-7EE6-4342-B048-85BDC9FD1C3A}</a:tableStyleId>
              </a:tblPr>
              <a:tblGrid>
                <a:gridCol w="8715436"/>
              </a:tblGrid>
              <a:tr h="6429420">
                <a:tc>
                  <a:txBody>
                    <a:bodyPr/>
                    <a:lstStyle/>
                    <a:p>
                      <a:pPr marL="0" indent="0" algn="just">
                        <a:buNone/>
                      </a:pPr>
                      <a:r>
                        <a:rPr lang="es-ES" sz="2800" i="1" dirty="0" smtClean="0">
                          <a:latin typeface="Arial Narrow" pitchFamily="34" charset="0"/>
                        </a:rPr>
                        <a:t>          Aplicación de pruebas </a:t>
                      </a:r>
                      <a:r>
                        <a:rPr lang="es-ES" sz="2800" i="1" dirty="0" err="1" smtClean="0">
                          <a:latin typeface="Arial Narrow" pitchFamily="34" charset="0"/>
                        </a:rPr>
                        <a:t>on</a:t>
                      </a:r>
                      <a:r>
                        <a:rPr lang="es-ES" sz="2800" i="1" dirty="0" smtClean="0">
                          <a:latin typeface="Arial Narrow" pitchFamily="34" charset="0"/>
                        </a:rPr>
                        <a:t> – </a:t>
                      </a:r>
                      <a:r>
                        <a:rPr lang="es-ES" sz="2800" i="1" dirty="0" err="1" smtClean="0">
                          <a:latin typeface="Arial Narrow" pitchFamily="34" charset="0"/>
                        </a:rPr>
                        <a:t>linea</a:t>
                      </a:r>
                      <a:r>
                        <a:rPr lang="es-ES" sz="2800" i="1" dirty="0" smtClean="0">
                          <a:latin typeface="Arial Narrow" pitchFamily="34" charset="0"/>
                        </a:rPr>
                        <a:t> través del propedéutico con la Universidad de Talca lo que permitió realizar ensayos para fortalecer Matemática, Biología, Química y Física en tercero y cuarto medio, para 50 alumnos los que mejoraron puntajes PSU  y sus calificaciones .</a:t>
                      </a:r>
                    </a:p>
                    <a:p>
                      <a:pPr marL="0" indent="0" algn="just">
                        <a:buNone/>
                      </a:pPr>
                      <a:endParaRPr lang="es-ES" sz="2800" i="1" dirty="0" smtClean="0">
                        <a:latin typeface="Arial Narrow" pitchFamily="34" charset="0"/>
                      </a:endParaRPr>
                    </a:p>
                    <a:p>
                      <a:pPr marL="0" indent="0" algn="just">
                        <a:buNone/>
                      </a:pPr>
                      <a:r>
                        <a:rPr lang="es-ES" sz="2800" i="1" dirty="0" smtClean="0">
                          <a:latin typeface="Arial Narrow" pitchFamily="34" charset="0"/>
                        </a:rPr>
                        <a:t>          Consolidación de nuestro portal web, en el que damos a conocer nuestras actividades a toda la comunidad del Instituto y a todo aquel que lo requiera. En estas páginas el visitante puede encontrar nuestro PEI, reglamento interno y de evaluación, horario escolar, galería de imágenes de nuestras principales actividades, y muchas otras informaciones de interés general.</a:t>
                      </a:r>
                    </a:p>
                    <a:p>
                      <a:endParaRPr lang="es-CL" i="1"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95288" y="404813"/>
          <a:ext cx="8291512" cy="457200"/>
        </p:xfrm>
        <a:graphic>
          <a:graphicData uri="http://schemas.openxmlformats.org/drawingml/2006/table">
            <a:tbl>
              <a:tblPr firstRow="1" bandRow="1">
                <a:tableStyleId>{5C22544A-7EE6-4342-B048-85BDC9FD1C3A}</a:tableStyleId>
              </a:tblPr>
              <a:tblGrid>
                <a:gridCol w="8291512"/>
              </a:tblGrid>
              <a:tr h="370840">
                <a:tc>
                  <a:txBody>
                    <a:bodyPr/>
                    <a:lstStyle/>
                    <a:p>
                      <a:r>
                        <a:rPr lang="es-ES" sz="2400" dirty="0" smtClean="0">
                          <a:solidFill>
                            <a:srgbClr val="FFFF00"/>
                          </a:solidFill>
                          <a:latin typeface="Arial Narrow" pitchFamily="34" charset="0"/>
                        </a:rPr>
                        <a:t>III) </a:t>
                      </a:r>
                      <a:r>
                        <a:rPr lang="es-ES" sz="2400" i="1" dirty="0" smtClean="0">
                          <a:solidFill>
                            <a:srgbClr val="FFFF00"/>
                          </a:solidFill>
                          <a:latin typeface="Arial Narrow" pitchFamily="34" charset="0"/>
                        </a:rPr>
                        <a:t>CONVIVENCIA ESCOLAR Y APOYO  A  LOS ESTUDIANTES</a:t>
                      </a:r>
                      <a:endParaRPr lang="es-CL" sz="2400" dirty="0">
                        <a:solidFill>
                          <a:srgbClr val="FFFF00"/>
                        </a:solidFill>
                      </a:endParaRPr>
                    </a:p>
                  </a:txBody>
                  <a:tcPr/>
                </a:tc>
              </a:tr>
            </a:tbl>
          </a:graphicData>
        </a:graphic>
      </p:graphicFrame>
      <p:graphicFrame>
        <p:nvGraphicFramePr>
          <p:cNvPr id="5" name="4 Tabla"/>
          <p:cNvGraphicFramePr>
            <a:graphicFrameLocks noGrp="1"/>
          </p:cNvGraphicFramePr>
          <p:nvPr/>
        </p:nvGraphicFramePr>
        <p:xfrm>
          <a:off x="285720" y="1071546"/>
          <a:ext cx="8643998" cy="5246710"/>
        </p:xfrm>
        <a:graphic>
          <a:graphicData uri="http://schemas.openxmlformats.org/drawingml/2006/table">
            <a:tbl>
              <a:tblPr firstRow="1" bandRow="1">
                <a:tableStyleId>{5C22544A-7EE6-4342-B048-85BDC9FD1C3A}</a:tableStyleId>
              </a:tblPr>
              <a:tblGrid>
                <a:gridCol w="8643998"/>
              </a:tblGrid>
              <a:tr h="5246710">
                <a:tc>
                  <a:txBody>
                    <a:bodyPr/>
                    <a:lstStyle/>
                    <a:p>
                      <a:r>
                        <a:rPr lang="es-ES" sz="2800" b="1" i="1" dirty="0" smtClean="0">
                          <a:solidFill>
                            <a:srgbClr val="FFFF00"/>
                          </a:solidFill>
                          <a:latin typeface="Arial Narrow" pitchFamily="34" charset="0"/>
                        </a:rPr>
                        <a:t>INSPECTORIA GENERAL </a:t>
                      </a:r>
                    </a:p>
                    <a:p>
                      <a:endParaRPr lang="es-CL" sz="28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La unidad de </a:t>
                      </a:r>
                      <a:r>
                        <a:rPr lang="es-ES" sz="2000" i="1" dirty="0" err="1" smtClean="0">
                          <a:latin typeface="Arial Narrow" pitchFamily="34" charset="0"/>
                        </a:rPr>
                        <a:t>Inspectoria</a:t>
                      </a:r>
                      <a:r>
                        <a:rPr lang="es-ES" sz="2000" i="1" dirty="0" smtClean="0">
                          <a:latin typeface="Arial Narrow" pitchFamily="34" charset="0"/>
                        </a:rPr>
                        <a:t> General esta conformada por dos Inspectores Generales  y  13 asistentes  de  la  Educación  que  tienen a  cargo  el apoyo  a  los docentes en lo administrativo como en la formación de valores y educación integral de los jóvenes.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000" i="1" dirty="0" smtClean="0">
                        <a:latin typeface="Arial Narrow" pitchFamily="34" charset="0"/>
                      </a:endParaRPr>
                    </a:p>
                    <a:p>
                      <a:pPr marL="0" indent="0" algn="just">
                        <a:buNone/>
                      </a:pPr>
                      <a:r>
                        <a:rPr lang="es-ES" sz="2000" i="1" dirty="0" smtClean="0">
                          <a:latin typeface="Arial Narrow" pitchFamily="34" charset="0"/>
                        </a:rPr>
                        <a:t>                  Esta Unidad tiene una constante preocupación por la sana convivencia de los estudiantes con las exigencias que otorga el Manual de Convivencia aprobado por la Dirección Provincial de Educación, de modo que motiva a los estudiantes a que practiquen conductas transversales necesarias para el buen éxito académico, como son la responsabilidad, asistencia, respeto a las normas del Establecimiento y otros, velando siempre por una buena relación entre los diversos actores, respetando sus derechos como  asimismo hacer cumplir sus deberes.</a:t>
                      </a:r>
                      <a:endParaRPr lang="es-ES" sz="2000" i="1" dirty="0">
                        <a:latin typeface="Arial Narrow"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124744"/>
          </a:xfrm>
        </p:spPr>
        <p:txBody>
          <a:bodyPr>
            <a:noAutofit/>
          </a:bodyPr>
          <a:lstStyle/>
          <a:p>
            <a:pPr algn="l"/>
            <a:endParaRPr lang="es-ES" sz="2800" i="1" dirty="0">
              <a:latin typeface="Arial Narrow" pitchFamily="34" charset="0"/>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2325722215"/>
              </p:ext>
            </p:extLst>
          </p:nvPr>
        </p:nvGraphicFramePr>
        <p:xfrm>
          <a:off x="500034" y="857232"/>
          <a:ext cx="8229600" cy="4214842"/>
        </p:xfrm>
        <a:graphic>
          <a:graphicData uri="http://schemas.openxmlformats.org/drawingml/2006/table">
            <a:tbl>
              <a:tblPr firstRow="1" bandRow="1">
                <a:tableStyleId>{5C22544A-7EE6-4342-B048-85BDC9FD1C3A}</a:tableStyleId>
              </a:tblPr>
              <a:tblGrid>
                <a:gridCol w="8229600"/>
              </a:tblGrid>
              <a:tr h="4214842">
                <a:tc>
                  <a:txBody>
                    <a:bodyPr/>
                    <a:lstStyle/>
                    <a:p>
                      <a:r>
                        <a:rPr lang="es-ES" dirty="0" smtClean="0">
                          <a:latin typeface="Arial Narrow" pitchFamily="34" charset="0"/>
                        </a:rPr>
                        <a:t>                  </a:t>
                      </a:r>
                    </a:p>
                    <a:p>
                      <a:r>
                        <a:rPr lang="es-ES" sz="2800" i="1" dirty="0" smtClean="0">
                          <a:latin typeface="Arial Narrow" pitchFamily="34" charset="0"/>
                        </a:rPr>
                        <a:t>             Durante el año 2015 a </a:t>
                      </a:r>
                      <a:r>
                        <a:rPr lang="es-ES" sz="2800" i="1" dirty="0" err="1" smtClean="0">
                          <a:latin typeface="Arial Narrow" pitchFamily="34" charset="0"/>
                        </a:rPr>
                        <a:t>Inspectoria</a:t>
                      </a:r>
                      <a:r>
                        <a:rPr lang="es-ES" sz="2800" i="1" dirty="0" smtClean="0">
                          <a:latin typeface="Arial Narrow" pitchFamily="34" charset="0"/>
                        </a:rPr>
                        <a:t> General le  correspondió   atender   18.374   situaciones  de diversa naturaleza, relacionada con la conducta de    los    estudiantes   frente</a:t>
                      </a:r>
                      <a:r>
                        <a:rPr lang="es-ES" sz="2800" i="1" baseline="0" dirty="0" smtClean="0">
                          <a:latin typeface="Arial Narrow" pitchFamily="34" charset="0"/>
                        </a:rPr>
                        <a:t> a la interacción </a:t>
                      </a:r>
                      <a:r>
                        <a:rPr lang="es-ES" sz="2800" i="1" dirty="0" smtClean="0">
                          <a:latin typeface="Arial Narrow" pitchFamily="34" charset="0"/>
                        </a:rPr>
                        <a:t>   con   los pares y  profesores;</a:t>
                      </a:r>
                      <a:r>
                        <a:rPr lang="es-ES" sz="2800" i="1" baseline="0" dirty="0" smtClean="0">
                          <a:latin typeface="Arial Narrow" pitchFamily="34" charset="0"/>
                        </a:rPr>
                        <a:t> (agresiones</a:t>
                      </a:r>
                      <a:r>
                        <a:rPr lang="es-ES" sz="2800" i="1" dirty="0" smtClean="0">
                          <a:latin typeface="Arial Narrow" pitchFamily="34" charset="0"/>
                        </a:rPr>
                        <a:t>, hurtos, amenazas) y atención a Apoderados, entre otros</a:t>
                      </a:r>
                      <a:r>
                        <a:rPr lang="es-ES" sz="3200" dirty="0" smtClean="0">
                          <a:latin typeface="Arial Narrow" pitchFamily="34" charset="0"/>
                        </a:rPr>
                        <a:t>. </a:t>
                      </a:r>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 y="0"/>
          <a:ext cx="9144000" cy="5817529"/>
        </p:xfrm>
        <a:graphic>
          <a:graphicData uri="http://schemas.openxmlformats.org/drawingml/2006/table">
            <a:tbl>
              <a:tblPr firstRow="1" bandRow="1">
                <a:tableStyleId>{5C22544A-7EE6-4342-B048-85BDC9FD1C3A}</a:tableStyleId>
              </a:tblPr>
              <a:tblGrid>
                <a:gridCol w="1115618"/>
                <a:gridCol w="1296144"/>
                <a:gridCol w="1584176"/>
                <a:gridCol w="1872208"/>
                <a:gridCol w="1440160"/>
                <a:gridCol w="1835694"/>
              </a:tblGrid>
              <a:tr h="602579">
                <a:tc>
                  <a:txBody>
                    <a:bodyPr/>
                    <a:lstStyle/>
                    <a:p>
                      <a:pPr algn="ctr"/>
                      <a:r>
                        <a:rPr lang="es-ES" dirty="0" smtClean="0">
                          <a:solidFill>
                            <a:srgbClr val="FFFF00"/>
                          </a:solidFill>
                        </a:rPr>
                        <a:t>MES</a:t>
                      </a:r>
                      <a:endParaRPr lang="es-ES" dirty="0">
                        <a:solidFill>
                          <a:srgbClr val="FFFF00"/>
                        </a:solidFill>
                      </a:endParaRPr>
                    </a:p>
                  </a:txBody>
                  <a:tcPr/>
                </a:tc>
                <a:tc>
                  <a:txBody>
                    <a:bodyPr/>
                    <a:lstStyle/>
                    <a:p>
                      <a:pPr algn="ctr"/>
                      <a:r>
                        <a:rPr lang="es-ES" dirty="0" smtClean="0">
                          <a:solidFill>
                            <a:srgbClr val="FFFF00"/>
                          </a:solidFill>
                        </a:rPr>
                        <a:t>SALIDA ALUMNOS</a:t>
                      </a:r>
                      <a:endParaRPr lang="es-ES" dirty="0">
                        <a:solidFill>
                          <a:srgbClr val="FFFF00"/>
                        </a:solidFill>
                      </a:endParaRPr>
                    </a:p>
                  </a:txBody>
                  <a:tcPr/>
                </a:tc>
                <a:tc>
                  <a:txBody>
                    <a:bodyPr/>
                    <a:lstStyle/>
                    <a:p>
                      <a:pPr algn="ctr"/>
                      <a:r>
                        <a:rPr lang="es-ES" dirty="0" smtClean="0">
                          <a:solidFill>
                            <a:srgbClr val="FFFF00"/>
                          </a:solidFill>
                        </a:rPr>
                        <a:t>ATENCIÓN APODERADOS</a:t>
                      </a:r>
                      <a:endParaRPr lang="es-ES" dirty="0">
                        <a:solidFill>
                          <a:srgbClr val="FFFF00"/>
                        </a:solidFill>
                      </a:endParaRPr>
                    </a:p>
                  </a:txBody>
                  <a:tcPr/>
                </a:tc>
                <a:tc>
                  <a:txBody>
                    <a:bodyPr/>
                    <a:lstStyle/>
                    <a:p>
                      <a:pPr algn="ctr"/>
                      <a:r>
                        <a:rPr lang="es-ES" dirty="0" smtClean="0">
                          <a:solidFill>
                            <a:srgbClr val="FFFF00"/>
                          </a:solidFill>
                        </a:rPr>
                        <a:t>CERTIF.</a:t>
                      </a:r>
                      <a:r>
                        <a:rPr lang="es-ES" baseline="0" dirty="0" smtClean="0">
                          <a:solidFill>
                            <a:srgbClr val="FFFF00"/>
                          </a:solidFill>
                        </a:rPr>
                        <a:t> ALUMNO  REGULAR</a:t>
                      </a:r>
                      <a:endParaRPr lang="es-ES" dirty="0">
                        <a:solidFill>
                          <a:srgbClr val="FFFF00"/>
                        </a:solidFill>
                      </a:endParaRPr>
                    </a:p>
                  </a:txBody>
                  <a:tcPr/>
                </a:tc>
                <a:tc>
                  <a:txBody>
                    <a:bodyPr/>
                    <a:lstStyle/>
                    <a:p>
                      <a:pPr algn="ctr"/>
                      <a:r>
                        <a:rPr lang="es-ES" dirty="0" smtClean="0">
                          <a:solidFill>
                            <a:srgbClr val="FFFF00"/>
                          </a:solidFill>
                        </a:rPr>
                        <a:t>CERTIF.</a:t>
                      </a:r>
                    </a:p>
                    <a:p>
                      <a:pPr algn="ctr"/>
                      <a:r>
                        <a:rPr lang="es-ES" dirty="0" smtClean="0">
                          <a:solidFill>
                            <a:srgbClr val="FFFF00"/>
                          </a:solidFill>
                        </a:rPr>
                        <a:t>RESIDENCIA</a:t>
                      </a:r>
                      <a:endParaRPr lang="es-ES" dirty="0">
                        <a:solidFill>
                          <a:srgbClr val="FFFF00"/>
                        </a:solidFill>
                      </a:endParaRPr>
                    </a:p>
                  </a:txBody>
                  <a:tcPr/>
                </a:tc>
                <a:tc>
                  <a:txBody>
                    <a:bodyPr/>
                    <a:lstStyle/>
                    <a:p>
                      <a:pPr algn="ctr"/>
                      <a:r>
                        <a:rPr lang="es-ES" dirty="0" smtClean="0">
                          <a:solidFill>
                            <a:srgbClr val="FFFF00"/>
                          </a:solidFill>
                        </a:rPr>
                        <a:t>ACCIDENTES ESCOLARES</a:t>
                      </a:r>
                      <a:endParaRPr lang="es-ES" dirty="0">
                        <a:solidFill>
                          <a:srgbClr val="FFFF00"/>
                        </a:solidFill>
                      </a:endParaRPr>
                    </a:p>
                  </a:txBody>
                  <a:tcPr/>
                </a:tc>
              </a:tr>
              <a:tr h="502904">
                <a:tc>
                  <a:txBody>
                    <a:bodyPr/>
                    <a:lstStyle/>
                    <a:p>
                      <a:pPr algn="ctr"/>
                      <a:r>
                        <a:rPr lang="es-ES" b="1" dirty="0" smtClean="0">
                          <a:solidFill>
                            <a:schemeClr val="accent2">
                              <a:lumMod val="50000"/>
                            </a:schemeClr>
                          </a:solidFill>
                        </a:rPr>
                        <a:t>MARZO</a:t>
                      </a:r>
                      <a:endParaRPr lang="es-ES" b="1" dirty="0">
                        <a:solidFill>
                          <a:schemeClr val="accent2">
                            <a:lumMod val="50000"/>
                          </a:schemeClr>
                        </a:solidFill>
                      </a:endParaRPr>
                    </a:p>
                  </a:txBody>
                  <a:tcPr/>
                </a:tc>
                <a:tc>
                  <a:txBody>
                    <a:bodyPr/>
                    <a:lstStyle/>
                    <a:p>
                      <a:pPr algn="ctr"/>
                      <a:r>
                        <a:rPr lang="es-ES" b="1" dirty="0" smtClean="0"/>
                        <a:t>636</a:t>
                      </a:r>
                      <a:endParaRPr lang="es-ES" b="1" dirty="0"/>
                    </a:p>
                  </a:txBody>
                  <a:tcPr/>
                </a:tc>
                <a:tc>
                  <a:txBody>
                    <a:bodyPr/>
                    <a:lstStyle/>
                    <a:p>
                      <a:pPr algn="ctr"/>
                      <a:r>
                        <a:rPr lang="es-ES" b="1" dirty="0" smtClean="0"/>
                        <a:t>1.686</a:t>
                      </a:r>
                      <a:endParaRPr lang="es-ES" b="1" dirty="0"/>
                    </a:p>
                  </a:txBody>
                  <a:tcPr/>
                </a:tc>
                <a:tc>
                  <a:txBody>
                    <a:bodyPr/>
                    <a:lstStyle/>
                    <a:p>
                      <a:pPr algn="ctr"/>
                      <a:r>
                        <a:rPr lang="es-ES" b="1" dirty="0" smtClean="0"/>
                        <a:t>1.294</a:t>
                      </a:r>
                      <a:endParaRPr lang="es-ES" b="1" dirty="0"/>
                    </a:p>
                  </a:txBody>
                  <a:tcPr/>
                </a:tc>
                <a:tc>
                  <a:txBody>
                    <a:bodyPr/>
                    <a:lstStyle/>
                    <a:p>
                      <a:pPr algn="ctr"/>
                      <a:r>
                        <a:rPr lang="es-ES" b="1" dirty="0" smtClean="0"/>
                        <a:t>256</a:t>
                      </a:r>
                      <a:endParaRPr lang="es-ES" b="1" dirty="0"/>
                    </a:p>
                  </a:txBody>
                  <a:tcPr/>
                </a:tc>
                <a:tc>
                  <a:txBody>
                    <a:bodyPr/>
                    <a:lstStyle/>
                    <a:p>
                      <a:pPr algn="ctr"/>
                      <a:r>
                        <a:rPr lang="es-ES" b="1" dirty="0" smtClean="0"/>
                        <a:t>18</a:t>
                      </a:r>
                      <a:endParaRPr lang="es-ES" b="1" dirty="0"/>
                    </a:p>
                  </a:txBody>
                  <a:tcPr/>
                </a:tc>
              </a:tr>
              <a:tr h="428628">
                <a:tc>
                  <a:txBody>
                    <a:bodyPr/>
                    <a:lstStyle/>
                    <a:p>
                      <a:pPr algn="ctr"/>
                      <a:r>
                        <a:rPr lang="es-ES" b="1" dirty="0" smtClean="0">
                          <a:solidFill>
                            <a:schemeClr val="accent2">
                              <a:lumMod val="50000"/>
                            </a:schemeClr>
                          </a:solidFill>
                        </a:rPr>
                        <a:t>ABRIL</a:t>
                      </a:r>
                      <a:endParaRPr lang="es-ES" b="1" dirty="0">
                        <a:solidFill>
                          <a:schemeClr val="accent2">
                            <a:lumMod val="50000"/>
                          </a:schemeClr>
                        </a:solidFill>
                      </a:endParaRPr>
                    </a:p>
                  </a:txBody>
                  <a:tcPr/>
                </a:tc>
                <a:tc>
                  <a:txBody>
                    <a:bodyPr/>
                    <a:lstStyle/>
                    <a:p>
                      <a:pPr algn="ctr"/>
                      <a:r>
                        <a:rPr lang="es-ES" b="1" dirty="0" smtClean="0"/>
                        <a:t>1.087</a:t>
                      </a:r>
                      <a:endParaRPr lang="es-ES" b="1" dirty="0"/>
                    </a:p>
                  </a:txBody>
                  <a:tcPr/>
                </a:tc>
                <a:tc>
                  <a:txBody>
                    <a:bodyPr/>
                    <a:lstStyle/>
                    <a:p>
                      <a:pPr algn="ctr"/>
                      <a:r>
                        <a:rPr lang="es-ES" b="1" dirty="0" smtClean="0"/>
                        <a:t>705</a:t>
                      </a:r>
                      <a:endParaRPr lang="es-ES" b="1" dirty="0"/>
                    </a:p>
                  </a:txBody>
                  <a:tcPr/>
                </a:tc>
                <a:tc>
                  <a:txBody>
                    <a:bodyPr/>
                    <a:lstStyle/>
                    <a:p>
                      <a:pPr algn="ctr"/>
                      <a:r>
                        <a:rPr lang="es-ES" b="1" dirty="0" smtClean="0"/>
                        <a:t>548</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27</a:t>
                      </a:r>
                      <a:endParaRPr lang="es-ES" b="1" dirty="0"/>
                    </a:p>
                  </a:txBody>
                  <a:tcPr/>
                </a:tc>
              </a:tr>
              <a:tr h="500066">
                <a:tc>
                  <a:txBody>
                    <a:bodyPr/>
                    <a:lstStyle/>
                    <a:p>
                      <a:pPr algn="ctr"/>
                      <a:r>
                        <a:rPr lang="es-ES" b="1" dirty="0" smtClean="0">
                          <a:solidFill>
                            <a:schemeClr val="accent2">
                              <a:lumMod val="50000"/>
                            </a:schemeClr>
                          </a:solidFill>
                        </a:rPr>
                        <a:t>MAYO</a:t>
                      </a:r>
                      <a:endParaRPr lang="es-ES" b="1" dirty="0">
                        <a:solidFill>
                          <a:schemeClr val="accent2">
                            <a:lumMod val="50000"/>
                          </a:schemeClr>
                        </a:solidFill>
                      </a:endParaRPr>
                    </a:p>
                  </a:txBody>
                  <a:tcPr/>
                </a:tc>
                <a:tc>
                  <a:txBody>
                    <a:bodyPr/>
                    <a:lstStyle/>
                    <a:p>
                      <a:pPr algn="ctr"/>
                      <a:r>
                        <a:rPr lang="es-ES" b="1" dirty="0" smtClean="0"/>
                        <a:t>829</a:t>
                      </a:r>
                      <a:endParaRPr lang="es-ES" b="1" dirty="0"/>
                    </a:p>
                  </a:txBody>
                  <a:tcPr/>
                </a:tc>
                <a:tc>
                  <a:txBody>
                    <a:bodyPr/>
                    <a:lstStyle/>
                    <a:p>
                      <a:pPr algn="ctr"/>
                      <a:r>
                        <a:rPr lang="es-ES" b="1" dirty="0" smtClean="0"/>
                        <a:t>1.540</a:t>
                      </a:r>
                      <a:endParaRPr lang="es-ES" b="1" dirty="0"/>
                    </a:p>
                  </a:txBody>
                  <a:tcPr/>
                </a:tc>
                <a:tc>
                  <a:txBody>
                    <a:bodyPr/>
                    <a:lstStyle/>
                    <a:p>
                      <a:pPr algn="ctr"/>
                      <a:r>
                        <a:rPr lang="es-ES" b="1" dirty="0" smtClean="0"/>
                        <a:t>542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25</a:t>
                      </a:r>
                      <a:endParaRPr lang="es-ES" b="1" dirty="0"/>
                    </a:p>
                  </a:txBody>
                  <a:tcPr/>
                </a:tc>
              </a:tr>
              <a:tr h="428628">
                <a:tc>
                  <a:txBody>
                    <a:bodyPr/>
                    <a:lstStyle/>
                    <a:p>
                      <a:pPr algn="ctr"/>
                      <a:r>
                        <a:rPr lang="es-ES" b="1" dirty="0" smtClean="0">
                          <a:solidFill>
                            <a:schemeClr val="accent2">
                              <a:lumMod val="50000"/>
                            </a:schemeClr>
                          </a:solidFill>
                        </a:rPr>
                        <a:t>JUNIO</a:t>
                      </a:r>
                      <a:endParaRPr lang="es-ES" b="1" dirty="0">
                        <a:solidFill>
                          <a:schemeClr val="accent2">
                            <a:lumMod val="50000"/>
                          </a:schemeClr>
                        </a:solidFill>
                      </a:endParaRPr>
                    </a:p>
                  </a:txBody>
                  <a:tcPr/>
                </a:tc>
                <a:tc>
                  <a:txBody>
                    <a:bodyPr/>
                    <a:lstStyle/>
                    <a:p>
                      <a:pPr algn="ctr"/>
                      <a:r>
                        <a:rPr lang="es-ES" b="1" dirty="0" smtClean="0"/>
                        <a:t>0</a:t>
                      </a:r>
                      <a:endParaRPr lang="es-ES" b="1" dirty="0"/>
                    </a:p>
                  </a:txBody>
                  <a:tcPr/>
                </a:tc>
                <a:tc>
                  <a:txBody>
                    <a:bodyPr/>
                    <a:lstStyle/>
                    <a:p>
                      <a:pPr algn="ctr"/>
                      <a:r>
                        <a:rPr lang="es-ES" b="1" dirty="0" smtClean="0"/>
                        <a:t>20</a:t>
                      </a:r>
                      <a:endParaRPr lang="es-ES" b="1" dirty="0"/>
                    </a:p>
                  </a:txBody>
                  <a:tcPr/>
                </a:tc>
                <a:tc>
                  <a:txBody>
                    <a:bodyPr/>
                    <a:lstStyle/>
                    <a:p>
                      <a:pPr algn="ctr"/>
                      <a:r>
                        <a:rPr lang="es-ES" b="1" dirty="0" smtClean="0"/>
                        <a:t>70</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a:t>
                      </a:r>
                      <a:endParaRPr lang="es-ES" b="1" dirty="0"/>
                    </a:p>
                  </a:txBody>
                  <a:tcPr/>
                </a:tc>
              </a:tr>
              <a:tr h="428628">
                <a:tc>
                  <a:txBody>
                    <a:bodyPr/>
                    <a:lstStyle/>
                    <a:p>
                      <a:pPr algn="ctr"/>
                      <a:r>
                        <a:rPr lang="es-ES" b="1" dirty="0" smtClean="0">
                          <a:solidFill>
                            <a:schemeClr val="accent2">
                              <a:lumMod val="50000"/>
                            </a:schemeClr>
                          </a:solidFill>
                        </a:rPr>
                        <a:t>JULIO</a:t>
                      </a:r>
                      <a:endParaRPr lang="es-ES" b="1" dirty="0">
                        <a:solidFill>
                          <a:schemeClr val="accent2">
                            <a:lumMod val="50000"/>
                          </a:schemeClr>
                        </a:solidFill>
                      </a:endParaRPr>
                    </a:p>
                  </a:txBody>
                  <a:tcPr/>
                </a:tc>
                <a:tc>
                  <a:txBody>
                    <a:bodyPr/>
                    <a:lstStyle/>
                    <a:p>
                      <a:pPr algn="ctr"/>
                      <a:r>
                        <a:rPr lang="es-ES" b="1" dirty="0" smtClean="0"/>
                        <a:t>0</a:t>
                      </a:r>
                      <a:endParaRPr lang="es-ES" b="1" dirty="0"/>
                    </a:p>
                  </a:txBody>
                  <a:tcPr/>
                </a:tc>
                <a:tc>
                  <a:txBody>
                    <a:bodyPr/>
                    <a:lstStyle/>
                    <a:p>
                      <a:pPr algn="ctr"/>
                      <a:r>
                        <a:rPr lang="es-ES" b="1" dirty="0" smtClean="0"/>
                        <a:t>20</a:t>
                      </a:r>
                      <a:endParaRPr lang="es-ES" b="1" dirty="0"/>
                    </a:p>
                  </a:txBody>
                  <a:tcPr/>
                </a:tc>
                <a:tc>
                  <a:txBody>
                    <a:bodyPr/>
                    <a:lstStyle/>
                    <a:p>
                      <a:pPr algn="ctr"/>
                      <a:r>
                        <a:rPr lang="es-ES" b="1" dirty="0" smtClean="0"/>
                        <a:t>50</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0</a:t>
                      </a:r>
                      <a:endParaRPr lang="es-ES" b="1" dirty="0"/>
                    </a:p>
                  </a:txBody>
                  <a:tcPr/>
                </a:tc>
              </a:tr>
              <a:tr h="428628">
                <a:tc>
                  <a:txBody>
                    <a:bodyPr/>
                    <a:lstStyle/>
                    <a:p>
                      <a:pPr algn="ctr"/>
                      <a:r>
                        <a:rPr lang="es-ES" b="1" dirty="0" smtClean="0">
                          <a:solidFill>
                            <a:schemeClr val="accent2">
                              <a:lumMod val="50000"/>
                            </a:schemeClr>
                          </a:solidFill>
                        </a:rPr>
                        <a:t>AGOSTO</a:t>
                      </a:r>
                      <a:endParaRPr lang="es-ES" b="1" dirty="0">
                        <a:solidFill>
                          <a:schemeClr val="accent2">
                            <a:lumMod val="50000"/>
                          </a:schemeClr>
                        </a:solidFill>
                      </a:endParaRPr>
                    </a:p>
                  </a:txBody>
                  <a:tcPr/>
                </a:tc>
                <a:tc>
                  <a:txBody>
                    <a:bodyPr/>
                    <a:lstStyle/>
                    <a:p>
                      <a:pPr algn="ctr"/>
                      <a:r>
                        <a:rPr lang="es-ES" b="1" dirty="0" smtClean="0"/>
                        <a:t>861</a:t>
                      </a:r>
                      <a:endParaRPr lang="es-ES" b="1" dirty="0"/>
                    </a:p>
                  </a:txBody>
                  <a:tcPr/>
                </a:tc>
                <a:tc>
                  <a:txBody>
                    <a:bodyPr/>
                    <a:lstStyle/>
                    <a:p>
                      <a:pPr algn="ctr"/>
                      <a:r>
                        <a:rPr lang="es-ES" b="1" dirty="0" smtClean="0"/>
                        <a:t>859</a:t>
                      </a:r>
                      <a:endParaRPr lang="es-ES" b="1" dirty="0"/>
                    </a:p>
                  </a:txBody>
                  <a:tcPr/>
                </a:tc>
                <a:tc>
                  <a:txBody>
                    <a:bodyPr/>
                    <a:lstStyle/>
                    <a:p>
                      <a:pPr algn="ctr"/>
                      <a:r>
                        <a:rPr lang="es-ES" b="1" dirty="0" smtClean="0"/>
                        <a:t>564</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41</a:t>
                      </a:r>
                      <a:endParaRPr lang="es-ES" b="1" dirty="0"/>
                    </a:p>
                  </a:txBody>
                  <a:tcPr/>
                </a:tc>
              </a:tr>
              <a:tr h="428628">
                <a:tc>
                  <a:txBody>
                    <a:bodyPr/>
                    <a:lstStyle/>
                    <a:p>
                      <a:pPr algn="ctr"/>
                      <a:r>
                        <a:rPr lang="es-ES" b="1" dirty="0" smtClean="0">
                          <a:solidFill>
                            <a:schemeClr val="accent2">
                              <a:lumMod val="50000"/>
                            </a:schemeClr>
                          </a:solidFill>
                        </a:rPr>
                        <a:t>SEPTBRE.</a:t>
                      </a:r>
                      <a:endParaRPr lang="es-ES" b="1" dirty="0">
                        <a:solidFill>
                          <a:schemeClr val="accent2">
                            <a:lumMod val="50000"/>
                          </a:schemeClr>
                        </a:solidFill>
                      </a:endParaRPr>
                    </a:p>
                  </a:txBody>
                  <a:tcPr/>
                </a:tc>
                <a:tc>
                  <a:txBody>
                    <a:bodyPr/>
                    <a:lstStyle/>
                    <a:p>
                      <a:pPr algn="ctr"/>
                      <a:r>
                        <a:rPr lang="es-ES" b="1" dirty="0" smtClean="0"/>
                        <a:t>909</a:t>
                      </a:r>
                      <a:endParaRPr lang="es-ES" b="1" dirty="0"/>
                    </a:p>
                  </a:txBody>
                  <a:tcPr/>
                </a:tc>
                <a:tc>
                  <a:txBody>
                    <a:bodyPr/>
                    <a:lstStyle/>
                    <a:p>
                      <a:pPr algn="ctr"/>
                      <a:r>
                        <a:rPr lang="es-ES" b="1" dirty="0" smtClean="0"/>
                        <a:t>909</a:t>
                      </a:r>
                      <a:endParaRPr lang="es-ES" b="1" dirty="0"/>
                    </a:p>
                  </a:txBody>
                  <a:tcPr/>
                </a:tc>
                <a:tc>
                  <a:txBody>
                    <a:bodyPr/>
                    <a:lstStyle/>
                    <a:p>
                      <a:pPr algn="ctr"/>
                      <a:r>
                        <a:rPr lang="es-ES" b="1" dirty="0" smtClean="0"/>
                        <a:t>62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33</a:t>
                      </a:r>
                      <a:endParaRPr lang="es-ES" b="1" dirty="0"/>
                    </a:p>
                  </a:txBody>
                  <a:tcPr/>
                </a:tc>
              </a:tr>
              <a:tr h="428628">
                <a:tc>
                  <a:txBody>
                    <a:bodyPr/>
                    <a:lstStyle/>
                    <a:p>
                      <a:pPr algn="ctr"/>
                      <a:r>
                        <a:rPr lang="es-ES" b="1" dirty="0" smtClean="0">
                          <a:solidFill>
                            <a:schemeClr val="accent2">
                              <a:lumMod val="50000"/>
                            </a:schemeClr>
                          </a:solidFill>
                        </a:rPr>
                        <a:t>OCTUBRE</a:t>
                      </a:r>
                      <a:endParaRPr lang="es-ES" b="1" dirty="0">
                        <a:solidFill>
                          <a:schemeClr val="accent2">
                            <a:lumMod val="50000"/>
                          </a:schemeClr>
                        </a:solidFill>
                      </a:endParaRPr>
                    </a:p>
                  </a:txBody>
                  <a:tcPr/>
                </a:tc>
                <a:tc>
                  <a:txBody>
                    <a:bodyPr/>
                    <a:lstStyle/>
                    <a:p>
                      <a:pPr algn="ctr"/>
                      <a:r>
                        <a:rPr lang="es-ES" b="1" dirty="0" smtClean="0"/>
                        <a:t>1.065</a:t>
                      </a:r>
                      <a:endParaRPr lang="es-ES" b="1" dirty="0"/>
                    </a:p>
                  </a:txBody>
                  <a:tcPr/>
                </a:tc>
                <a:tc>
                  <a:txBody>
                    <a:bodyPr/>
                    <a:lstStyle/>
                    <a:p>
                      <a:pPr algn="ctr"/>
                      <a:r>
                        <a:rPr lang="es-ES" b="1" dirty="0" smtClean="0"/>
                        <a:t>1.034</a:t>
                      </a:r>
                      <a:endParaRPr lang="es-ES" b="1" dirty="0"/>
                    </a:p>
                  </a:txBody>
                  <a:tcPr/>
                </a:tc>
                <a:tc>
                  <a:txBody>
                    <a:bodyPr/>
                    <a:lstStyle/>
                    <a:p>
                      <a:pPr algn="ctr"/>
                      <a:r>
                        <a:rPr lang="es-ES" b="1" dirty="0" smtClean="0"/>
                        <a:t>549</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53</a:t>
                      </a:r>
                      <a:endParaRPr lang="es-ES" b="1" dirty="0"/>
                    </a:p>
                  </a:txBody>
                  <a:tcPr/>
                </a:tc>
              </a:tr>
              <a:tr h="500066">
                <a:tc>
                  <a:txBody>
                    <a:bodyPr/>
                    <a:lstStyle/>
                    <a:p>
                      <a:pPr algn="ctr"/>
                      <a:r>
                        <a:rPr lang="es-ES" b="1" dirty="0" smtClean="0">
                          <a:solidFill>
                            <a:schemeClr val="accent2">
                              <a:lumMod val="50000"/>
                            </a:schemeClr>
                          </a:solidFill>
                        </a:rPr>
                        <a:t>NOVBRE.</a:t>
                      </a:r>
                      <a:endParaRPr lang="es-ES" b="1" dirty="0">
                        <a:solidFill>
                          <a:schemeClr val="accent2">
                            <a:lumMod val="50000"/>
                          </a:schemeClr>
                        </a:solidFill>
                      </a:endParaRPr>
                    </a:p>
                  </a:txBody>
                  <a:tcPr/>
                </a:tc>
                <a:tc>
                  <a:txBody>
                    <a:bodyPr/>
                    <a:lstStyle/>
                    <a:p>
                      <a:pPr algn="ctr"/>
                      <a:r>
                        <a:rPr lang="es-ES" b="1" dirty="0" smtClean="0"/>
                        <a:t>983</a:t>
                      </a:r>
                      <a:endParaRPr lang="es-ES" b="1" dirty="0"/>
                    </a:p>
                  </a:txBody>
                  <a:tcPr/>
                </a:tc>
                <a:tc>
                  <a:txBody>
                    <a:bodyPr/>
                    <a:lstStyle/>
                    <a:p>
                      <a:pPr algn="ctr"/>
                      <a:r>
                        <a:rPr lang="es-ES" b="1" dirty="0" smtClean="0"/>
                        <a:t>1.041</a:t>
                      </a:r>
                      <a:endParaRPr lang="es-ES" b="1" dirty="0"/>
                    </a:p>
                  </a:txBody>
                  <a:tcPr/>
                </a:tc>
                <a:tc>
                  <a:txBody>
                    <a:bodyPr/>
                    <a:lstStyle/>
                    <a:p>
                      <a:pPr algn="ctr"/>
                      <a:r>
                        <a:rPr lang="es-ES" b="1" dirty="0" smtClean="0"/>
                        <a:t>82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24</a:t>
                      </a:r>
                      <a:endParaRPr lang="es-ES" b="1" dirty="0"/>
                    </a:p>
                  </a:txBody>
                  <a:tcPr/>
                </a:tc>
              </a:tr>
              <a:tr h="500066">
                <a:tc>
                  <a:txBody>
                    <a:bodyPr/>
                    <a:lstStyle/>
                    <a:p>
                      <a:pPr algn="ctr"/>
                      <a:r>
                        <a:rPr lang="es-ES" b="1" dirty="0" smtClean="0">
                          <a:solidFill>
                            <a:schemeClr val="accent2">
                              <a:lumMod val="50000"/>
                            </a:schemeClr>
                          </a:solidFill>
                        </a:rPr>
                        <a:t>DCMBRE.</a:t>
                      </a:r>
                      <a:endParaRPr lang="es-ES" b="1" dirty="0">
                        <a:solidFill>
                          <a:schemeClr val="accent2">
                            <a:lumMod val="50000"/>
                          </a:schemeClr>
                        </a:solidFill>
                      </a:endParaRPr>
                    </a:p>
                  </a:txBody>
                  <a:tcPr/>
                </a:tc>
                <a:tc>
                  <a:txBody>
                    <a:bodyPr/>
                    <a:lstStyle/>
                    <a:p>
                      <a:pPr algn="ctr"/>
                      <a:r>
                        <a:rPr lang="es-ES" b="1" dirty="0" smtClean="0"/>
                        <a:t>461</a:t>
                      </a:r>
                      <a:endParaRPr lang="es-ES" b="1" dirty="0"/>
                    </a:p>
                  </a:txBody>
                  <a:tcPr/>
                </a:tc>
                <a:tc>
                  <a:txBody>
                    <a:bodyPr/>
                    <a:lstStyle/>
                    <a:p>
                      <a:pPr algn="ctr"/>
                      <a:r>
                        <a:rPr lang="es-ES" b="1" dirty="0" smtClean="0"/>
                        <a:t>534</a:t>
                      </a:r>
                      <a:endParaRPr lang="es-ES" b="1" dirty="0"/>
                    </a:p>
                  </a:txBody>
                  <a:tcPr/>
                </a:tc>
                <a:tc>
                  <a:txBody>
                    <a:bodyPr/>
                    <a:lstStyle/>
                    <a:p>
                      <a:pPr algn="ctr"/>
                      <a:r>
                        <a:rPr lang="es-ES" b="1" dirty="0" smtClean="0"/>
                        <a:t>257</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6</a:t>
                      </a:r>
                      <a:endParaRPr lang="es-ES" b="1" dirty="0"/>
                    </a:p>
                  </a:txBody>
                  <a:tcPr/>
                </a:tc>
              </a:tr>
              <a:tr h="602579">
                <a:tc>
                  <a:txBody>
                    <a:bodyPr/>
                    <a:lstStyle/>
                    <a:p>
                      <a:pPr algn="ctr"/>
                      <a:r>
                        <a:rPr lang="es-ES" b="1" dirty="0" smtClean="0">
                          <a:solidFill>
                            <a:schemeClr val="accent2">
                              <a:lumMod val="50000"/>
                            </a:schemeClr>
                          </a:solidFill>
                        </a:rPr>
                        <a:t>TOTAL</a:t>
                      </a:r>
                      <a:endParaRPr lang="es-ES" b="1" dirty="0">
                        <a:solidFill>
                          <a:schemeClr val="accent2">
                            <a:lumMod val="50000"/>
                          </a:schemeClr>
                        </a:solidFill>
                      </a:endParaRPr>
                    </a:p>
                  </a:txBody>
                  <a:tcPr/>
                </a:tc>
                <a:tc>
                  <a:txBody>
                    <a:bodyPr/>
                    <a:lstStyle/>
                    <a:p>
                      <a:pPr algn="ctr"/>
                      <a:r>
                        <a:rPr lang="es-ES" b="1" dirty="0" smtClean="0"/>
                        <a:t>6.829</a:t>
                      </a:r>
                      <a:endParaRPr lang="es-ES" b="1" dirty="0"/>
                    </a:p>
                  </a:txBody>
                  <a:tcPr/>
                </a:tc>
                <a:tc>
                  <a:txBody>
                    <a:bodyPr/>
                    <a:lstStyle/>
                    <a:p>
                      <a:pPr algn="ctr"/>
                      <a:r>
                        <a:rPr lang="es-ES" b="1" dirty="0" smtClean="0"/>
                        <a:t>7.139</a:t>
                      </a:r>
                      <a:endParaRPr lang="es-ES" b="1" dirty="0"/>
                    </a:p>
                  </a:txBody>
                  <a:tcPr/>
                </a:tc>
                <a:tc>
                  <a:txBody>
                    <a:bodyPr/>
                    <a:lstStyle/>
                    <a:p>
                      <a:pPr algn="ctr"/>
                      <a:r>
                        <a:rPr lang="es-ES" b="1" dirty="0" smtClean="0"/>
                        <a:t>3.954</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196</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90"/>
          <a:ext cx="8715436" cy="6357982"/>
        </p:xfrm>
        <a:graphic>
          <a:graphicData uri="http://schemas.openxmlformats.org/drawingml/2006/table">
            <a:tbl>
              <a:tblPr firstRow="1" bandRow="1">
                <a:tableStyleId>{5C22544A-7EE6-4342-B048-85BDC9FD1C3A}</a:tableStyleId>
              </a:tblPr>
              <a:tblGrid>
                <a:gridCol w="8715436"/>
              </a:tblGrid>
              <a:tr h="6357982">
                <a:tc>
                  <a:txBody>
                    <a:bodyPr/>
                    <a:lstStyle/>
                    <a:p>
                      <a:pPr algn="just"/>
                      <a:r>
                        <a:rPr lang="es-ES" sz="1800" dirty="0" smtClean="0"/>
                        <a:t>                   </a:t>
                      </a:r>
                    </a:p>
                    <a:p>
                      <a:pPr algn="just"/>
                      <a:r>
                        <a:rPr lang="es-ES" sz="1800" dirty="0" smtClean="0"/>
                        <a:t>                   </a:t>
                      </a:r>
                      <a:r>
                        <a:rPr lang="es-ES" sz="2400" i="1" dirty="0" smtClean="0"/>
                        <a:t>Durante el año se mantuvo control permanente de  aspectos contenidos en  el Manual de Convivencia</a:t>
                      </a:r>
                    </a:p>
                    <a:p>
                      <a:pPr algn="just"/>
                      <a:endParaRPr lang="es-ES" sz="2400" i="1" dirty="0" smtClean="0"/>
                    </a:p>
                    <a:p>
                      <a:pPr marL="514350" indent="-514350" algn="just">
                        <a:buAutoNum type="alphaLcParenR"/>
                      </a:pPr>
                      <a:r>
                        <a:rPr lang="es-ES" sz="2400" i="1" dirty="0" smtClean="0">
                          <a:solidFill>
                            <a:srgbClr val="FFFF00"/>
                          </a:solidFill>
                        </a:rPr>
                        <a:t>Atrasos</a:t>
                      </a:r>
                    </a:p>
                    <a:p>
                      <a:pPr marL="514350" indent="-514350" algn="just">
                        <a:buAutoNum type="alphaLcParenR"/>
                      </a:pPr>
                      <a:r>
                        <a:rPr lang="es-ES" sz="2400" i="1" dirty="0" smtClean="0">
                          <a:solidFill>
                            <a:srgbClr val="FFFF00"/>
                          </a:solidFill>
                        </a:rPr>
                        <a:t>Uso del uniforme</a:t>
                      </a:r>
                    </a:p>
                    <a:p>
                      <a:pPr marL="514350" indent="-514350" algn="just">
                        <a:buAutoNum type="alphaLcParenR"/>
                      </a:pPr>
                      <a:r>
                        <a:rPr lang="es-ES" sz="2400" i="1" dirty="0" smtClean="0">
                          <a:solidFill>
                            <a:srgbClr val="FFFF00"/>
                          </a:solidFill>
                        </a:rPr>
                        <a:t>Aplicación de sanciones </a:t>
                      </a:r>
                    </a:p>
                    <a:p>
                      <a:pPr marL="514350" indent="-514350" algn="just">
                        <a:buAutoNum type="alphaLcParenR"/>
                      </a:pPr>
                      <a:r>
                        <a:rPr lang="es-ES" sz="2400" i="1" dirty="0" smtClean="0">
                          <a:solidFill>
                            <a:srgbClr val="FFFF00"/>
                          </a:solidFill>
                        </a:rPr>
                        <a:t>Entrevistas con los Apoderados. </a:t>
                      </a:r>
                    </a:p>
                    <a:p>
                      <a:pPr marL="514350" indent="-514350" algn="just">
                        <a:buAutoNum type="alphaLcParenR"/>
                      </a:pPr>
                      <a:endParaRPr lang="es-ES" sz="2400" dirty="0" smtClean="0"/>
                    </a:p>
                    <a:p>
                      <a:pPr marL="514350" lvl="0" indent="-514350"/>
                      <a:r>
                        <a:rPr lang="es-ES" sz="2400" i="1" dirty="0" smtClean="0"/>
                        <a:t>                Todas las situaciones fueron tratadas con el mejor criterio por  el  personal  de  la  unidad  y  aun cuando se interactuó con diferentes puntos de vista se llegó a resultados positivos y a un sano  consenso  entre  las  partes,  en la mayoría  de  los casos, muchos de los cuales tuvieron solución con la colaboración de Orientación y  Unidad Técnico Pedagógica.</a:t>
                      </a:r>
                      <a:endParaRPr lang="es-CL" sz="2400" i="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88640"/>
            <a:ext cx="8892480" cy="5509200"/>
          </a:xfrm>
          <a:prstGeom prst="rect">
            <a:avLst/>
          </a:prstGeom>
        </p:spPr>
        <p:txBody>
          <a:bodyPr wrap="square">
            <a:spAutoFit/>
          </a:bodyPr>
          <a:lstStyle/>
          <a:p>
            <a:pPr algn="just"/>
            <a:r>
              <a:rPr lang="es-ES" sz="3200" b="1" i="1" dirty="0" smtClean="0">
                <a:solidFill>
                  <a:srgbClr val="FFFF00"/>
                </a:solidFill>
              </a:rPr>
              <a:t>Se confeccionaron diversos informes solicitados: </a:t>
            </a:r>
          </a:p>
          <a:p>
            <a:pPr algn="just"/>
            <a:endParaRPr lang="es-ES" sz="3200" dirty="0" smtClean="0"/>
          </a:p>
          <a:p>
            <a:pPr marL="514350" indent="-514350" algn="just">
              <a:buAutoNum type="alphaLcParenR"/>
            </a:pPr>
            <a:r>
              <a:rPr lang="es-ES" sz="3200" i="1" dirty="0" smtClean="0"/>
              <a:t>Dirección</a:t>
            </a:r>
          </a:p>
          <a:p>
            <a:pPr marL="514350" indent="-514350" algn="just">
              <a:buAutoNum type="alphaLcParenR"/>
            </a:pPr>
            <a:r>
              <a:rPr lang="es-ES" sz="3200" i="1" dirty="0" smtClean="0"/>
              <a:t>Superintendencia de Educación</a:t>
            </a:r>
          </a:p>
          <a:p>
            <a:pPr marL="514350" indent="-514350" algn="just">
              <a:buAutoNum type="alphaLcParenR"/>
            </a:pPr>
            <a:r>
              <a:rPr lang="es-ES" sz="3200" i="1" dirty="0" smtClean="0"/>
              <a:t>Dirección Comunal</a:t>
            </a:r>
          </a:p>
          <a:p>
            <a:pPr marL="514350" indent="-514350" algn="just">
              <a:buAutoNum type="alphaLcParenR"/>
            </a:pPr>
            <a:r>
              <a:rPr lang="es-ES" sz="3200" i="1" dirty="0" smtClean="0"/>
              <a:t>Dirección Provincial</a:t>
            </a:r>
          </a:p>
          <a:p>
            <a:pPr marL="514350" indent="-514350" algn="just">
              <a:buAutoNum type="alphaLcParenR"/>
            </a:pPr>
            <a:r>
              <a:rPr lang="es-ES" sz="3200" i="1" dirty="0" smtClean="0"/>
              <a:t>Fiscalía</a:t>
            </a:r>
          </a:p>
          <a:p>
            <a:pPr marL="514350" indent="-514350" algn="just">
              <a:buAutoNum type="alphaLcParenR"/>
            </a:pPr>
            <a:r>
              <a:rPr lang="es-ES" sz="3200" i="1" dirty="0" smtClean="0"/>
              <a:t>Otros organismos que solicitaron antecedentes escolares:</a:t>
            </a:r>
          </a:p>
          <a:p>
            <a:pPr marL="514350" indent="-514350" algn="just"/>
            <a:r>
              <a:rPr lang="es-ES" sz="3200" i="1" dirty="0" smtClean="0"/>
              <a:t>       f.1) Por situaciones conflictivas</a:t>
            </a:r>
          </a:p>
          <a:p>
            <a:pPr marL="514350" indent="-514350" algn="just"/>
            <a:r>
              <a:rPr lang="es-ES" sz="3200" i="1" dirty="0" smtClean="0"/>
              <a:t>       f.2) Postulación a instituciones de defensa.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496944" cy="6192688"/>
          </a:xfrm>
        </p:spPr>
        <p:txBody>
          <a:bodyPr>
            <a:normAutofit/>
          </a:bodyPr>
          <a:lstStyle/>
          <a:p>
            <a:pPr marL="0" indent="0" algn="just">
              <a:buNone/>
            </a:pPr>
            <a:endParaRPr lang="es-ES" dirty="0" smtClean="0"/>
          </a:p>
          <a:p>
            <a:pPr marL="0" indent="0" algn="just">
              <a:buNone/>
            </a:pPr>
            <a:r>
              <a:rPr lang="es-ES" b="1" dirty="0" smtClean="0">
                <a:solidFill>
                  <a:srgbClr val="FFFF00"/>
                </a:solidFill>
              </a:rPr>
              <a:t>Derivaciones:</a:t>
            </a:r>
          </a:p>
          <a:p>
            <a:pPr marL="0" indent="0" algn="just">
              <a:buNone/>
            </a:pPr>
            <a:r>
              <a:rPr lang="es-ES" dirty="0" smtClean="0"/>
              <a:t>1) </a:t>
            </a:r>
            <a:r>
              <a:rPr lang="es-ES" i="1" dirty="0" smtClean="0"/>
              <a:t>Departamento de Orientación </a:t>
            </a:r>
            <a:r>
              <a:rPr lang="es-ES" dirty="0" smtClean="0"/>
              <a:t> </a:t>
            </a:r>
          </a:p>
          <a:p>
            <a:pPr marL="0" indent="0" algn="just">
              <a:buNone/>
            </a:pPr>
            <a:r>
              <a:rPr lang="es-ES" dirty="0" smtClean="0"/>
              <a:t>2) </a:t>
            </a:r>
            <a:r>
              <a:rPr lang="es-ES" i="1" dirty="0" smtClean="0"/>
              <a:t>Convivencia Es</a:t>
            </a:r>
            <a:r>
              <a:rPr lang="es-ES" dirty="0" smtClean="0"/>
              <a:t>colar</a:t>
            </a:r>
          </a:p>
          <a:p>
            <a:pPr marL="0" indent="0" algn="just">
              <a:buNone/>
            </a:pPr>
            <a:endParaRPr lang="es-ES" dirty="0" smtClean="0"/>
          </a:p>
          <a:p>
            <a:pPr marL="0" indent="0" algn="just">
              <a:buNone/>
            </a:pPr>
            <a:r>
              <a:rPr lang="es-ES" dirty="0" smtClean="0"/>
              <a:t>            Se derivó diversas situaciones tanto de alumnos como de Apoderados, asimismo se sugirió atención  Psicológica a Padres cuyos hijos necesitaban  apoyo de profesionales especializados.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ES" sz="3200" b="1" i="1" dirty="0" smtClean="0">
                <a:solidFill>
                  <a:srgbClr val="FFFF00"/>
                </a:solidFill>
                <a:latin typeface="Arial Narrow" pitchFamily="34" charset="0"/>
              </a:rPr>
              <a:t>GESTIÓN  EDUCATIVA</a:t>
            </a:r>
            <a:endParaRPr lang="es-ES" sz="3200" b="1" i="1" dirty="0">
              <a:solidFill>
                <a:srgbClr val="FFFF00"/>
              </a:solidFill>
              <a:latin typeface="Arial Narrow" pitchFamily="34" charset="0"/>
            </a:endParaRPr>
          </a:p>
        </p:txBody>
      </p:sp>
      <p:graphicFrame>
        <p:nvGraphicFramePr>
          <p:cNvPr id="4" name="3 Marcador de contenido"/>
          <p:cNvGraphicFramePr>
            <a:graphicFrameLocks noGrp="1"/>
          </p:cNvGraphicFramePr>
          <p:nvPr>
            <p:ph idx="1"/>
          </p:nvPr>
        </p:nvGraphicFramePr>
        <p:xfrm>
          <a:off x="323850" y="1125538"/>
          <a:ext cx="8496300" cy="4660916"/>
        </p:xfrm>
        <a:graphic>
          <a:graphicData uri="http://schemas.openxmlformats.org/drawingml/2006/table">
            <a:tbl>
              <a:tblPr firstRow="1" bandRow="1">
                <a:tableStyleId>{5C22544A-7EE6-4342-B048-85BDC9FD1C3A}</a:tableStyleId>
              </a:tblPr>
              <a:tblGrid>
                <a:gridCol w="8496300"/>
              </a:tblGrid>
              <a:tr h="4660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500" i="1" u="none" dirty="0" smtClean="0"/>
                        <a:t>           El Instituto Superior de Comercio “Enrique Maldonado Sepúlveda” tiene como misión formar técnicos profesionales de nivel medio,   con   competencias   intelectuales   y   técnicas actualizadas que le permitan incorporarse al mundo laboral y</a:t>
                      </a:r>
                      <a:r>
                        <a:rPr lang="es-ES" sz="2500" i="1" u="none" baseline="0" dirty="0" smtClean="0"/>
                        <a:t> </a:t>
                      </a:r>
                      <a:r>
                        <a:rPr lang="es-ES" sz="2500" i="1" u="none" dirty="0" smtClean="0"/>
                        <a:t>a su vez,  ser  agentes  de  su  propio  desarrollo  y  el de  la sociedad, a través de un proceso de enseñanza y aprendizaje de   alto   nivel,   con   una   infraestructura    acorde   a   los requerimientos, un cuerpo docente idóneo y vanguardista, un alto nivel de compromiso y respeto por el medio ambiente  y una vinculación con la sociedad a través de distintas redes de apoyo.</a:t>
                      </a: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14348" y="714356"/>
          <a:ext cx="7643866" cy="5214974"/>
        </p:xfrm>
        <a:graphic>
          <a:graphicData uri="http://schemas.openxmlformats.org/drawingml/2006/table">
            <a:tbl>
              <a:tblPr firstRow="1" bandRow="1">
                <a:tableStyleId>{5C22544A-7EE6-4342-B048-85BDC9FD1C3A}</a:tableStyleId>
              </a:tblPr>
              <a:tblGrid>
                <a:gridCol w="7643866"/>
              </a:tblGrid>
              <a:tr h="5214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rPr>
                        <a:t> </a:t>
                      </a:r>
                      <a:r>
                        <a:rPr kumimoji="0" lang="es-CL" sz="2800" b="1" i="1" u="none" strike="noStrike" kern="1200" cap="none" spc="0" normalizeH="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rPr>
                        <a:t>Área de Convivencia Escolar- Departamentos Psicología y Dupla Psicosocial 2015</a:t>
                      </a:r>
                      <a:endParaRPr kumimoji="0" lang="es-CL" sz="2800" b="1" i="1"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endParaRPr lang="es-ES" dirty="0"/>
                    </a:p>
                  </a:txBody>
                  <a:tcPr/>
                </a:tc>
              </a:tr>
            </a:tbl>
          </a:graphicData>
        </a:graphic>
      </p:graphicFrame>
      <p:pic>
        <p:nvPicPr>
          <p:cNvPr id="3" name="2 Imagen" descr="log modificado paint.PNG"/>
          <p:cNvPicPr>
            <a:picLocks noChangeAspect="1"/>
          </p:cNvPicPr>
          <p:nvPr/>
        </p:nvPicPr>
        <p:blipFill>
          <a:blip r:embed="rId2" cstate="print"/>
          <a:stretch>
            <a:fillRect/>
          </a:stretch>
        </p:blipFill>
        <p:spPr>
          <a:xfrm>
            <a:off x="2000232" y="892955"/>
            <a:ext cx="4500594" cy="353617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357165"/>
          <a:ext cx="8215370" cy="518160"/>
        </p:xfrm>
        <a:graphic>
          <a:graphicData uri="http://schemas.openxmlformats.org/drawingml/2006/table">
            <a:tbl>
              <a:tblPr firstRow="1" bandRow="1">
                <a:tableStyleId>{5C22544A-7EE6-4342-B048-85BDC9FD1C3A}</a:tableStyleId>
              </a:tblPr>
              <a:tblGrid>
                <a:gridCol w="8215370"/>
              </a:tblGrid>
              <a:tr h="428628">
                <a:tc>
                  <a:txBody>
                    <a:bodyPr/>
                    <a:lstStyle/>
                    <a:p>
                      <a:pPr algn="ctr"/>
                      <a:r>
                        <a:rPr lang="es-ES" sz="2800" b="1" i="1" dirty="0" smtClean="0">
                          <a:solidFill>
                            <a:srgbClr val="FFFF00"/>
                          </a:solidFill>
                          <a:latin typeface="Arial Narrow" pitchFamily="34" charset="0"/>
                        </a:rPr>
                        <a:t>CONVIVENCIA   ESCOLAR</a:t>
                      </a:r>
                      <a:endParaRPr lang="es-CL" sz="2800" i="1" dirty="0">
                        <a:solidFill>
                          <a:srgbClr val="FFFF00"/>
                        </a:solidFill>
                      </a:endParaRPr>
                    </a:p>
                  </a:txBody>
                  <a:tcPr/>
                </a:tc>
              </a:tr>
            </a:tbl>
          </a:graphicData>
        </a:graphic>
      </p:graphicFrame>
      <p:graphicFrame>
        <p:nvGraphicFramePr>
          <p:cNvPr id="4" name="3 Tabla"/>
          <p:cNvGraphicFramePr>
            <a:graphicFrameLocks noGrp="1"/>
          </p:cNvGraphicFramePr>
          <p:nvPr>
            <p:extLst>
              <p:ext uri="{D42A27DB-BD31-4B8C-83A1-F6EECF244321}">
                <p14:modId xmlns="" xmlns:p14="http://schemas.microsoft.com/office/powerpoint/2010/main" val="1529694253"/>
              </p:ext>
            </p:extLst>
          </p:nvPr>
        </p:nvGraphicFramePr>
        <p:xfrm>
          <a:off x="214281" y="1071548"/>
          <a:ext cx="8715440" cy="4800600"/>
        </p:xfrm>
        <a:graphic>
          <a:graphicData uri="http://schemas.openxmlformats.org/drawingml/2006/table">
            <a:tbl>
              <a:tblPr firstRow="1" bandRow="1">
                <a:tableStyleId>{5C22544A-7EE6-4342-B048-85BDC9FD1C3A}</a:tableStyleId>
              </a:tblPr>
              <a:tblGrid>
                <a:gridCol w="1743088"/>
                <a:gridCol w="1743088"/>
                <a:gridCol w="1743088"/>
                <a:gridCol w="1743088"/>
                <a:gridCol w="1743088"/>
              </a:tblGrid>
              <a:tr h="500064">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i="1" u="none" dirty="0" smtClean="0">
                          <a:solidFill>
                            <a:srgbClr val="FFFF00"/>
                          </a:solidFill>
                          <a:latin typeface="Calibri" panose="020F0502020204030204" pitchFamily="34" charset="0"/>
                          <a:cs typeface="Calibri" panose="020F0502020204030204" pitchFamily="34" charset="0"/>
                        </a:rPr>
                        <a:t>INTERVENCIONES INDIVIDUALES ALUMNOS 2015</a:t>
                      </a:r>
                      <a:endParaRPr lang="es-CL" sz="2400" u="none" dirty="0" smtClean="0">
                        <a:solidFill>
                          <a:srgbClr val="FFFF00"/>
                        </a:solidFill>
                      </a:endParaRPr>
                    </a:p>
                    <a:p>
                      <a:endParaRPr lang="es-CL" dirty="0"/>
                    </a:p>
                  </a:txBody>
                  <a:tcPr/>
                </a:tc>
                <a:tc hMerge="1">
                  <a:txBody>
                    <a:bodyPr/>
                    <a:lstStyle/>
                    <a:p>
                      <a:endParaRPr lang="es-CL"/>
                    </a:p>
                  </a:txBody>
                  <a:tcPr/>
                </a:tc>
                <a:tc hMerge="1">
                  <a:txBody>
                    <a:bodyPr/>
                    <a:lstStyle/>
                    <a:p>
                      <a:endParaRPr lang="es-CL"/>
                    </a:p>
                  </a:txBody>
                  <a:tcPr/>
                </a:tc>
                <a:tc hMerge="1">
                  <a:txBody>
                    <a:bodyPr/>
                    <a:lstStyle/>
                    <a:p>
                      <a:endParaRPr lang="es-CL" dirty="0"/>
                    </a:p>
                  </a:txBody>
                  <a:tcPr/>
                </a:tc>
                <a:tc hMerge="1">
                  <a:txBody>
                    <a:bodyPr/>
                    <a:lstStyle/>
                    <a:p>
                      <a:endParaRPr lang="es-CL" dirty="0"/>
                    </a:p>
                  </a:txBody>
                  <a:tcPr/>
                </a:tc>
              </a:tr>
              <a:tr h="797724">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atendidos 2015</a:t>
                      </a:r>
                      <a:endParaRPr lang="es-CL" sz="1800" b="1"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con repitencia posterior a intervención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egresados posterior a intervención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retirados durante el año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con proceso de continuidad, intervención y seguimiento 2016.</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r>
              <a:tr h="797724">
                <a:tc>
                  <a:txBody>
                    <a:bodyPr/>
                    <a:lstStyle/>
                    <a:p>
                      <a:pPr algn="ctr">
                        <a:lnSpc>
                          <a:spcPct val="115000"/>
                        </a:lnSpc>
                        <a:spcAft>
                          <a:spcPts val="0"/>
                        </a:spcAft>
                      </a:pPr>
                      <a:endParaRPr lang="es-CL" sz="1800" b="1" dirty="0" smtClean="0">
                        <a:solidFill>
                          <a:schemeClr val="bg1"/>
                        </a:solidFill>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solidFill>
                          <a:schemeClr val="bg1"/>
                        </a:solidFill>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solidFill>
                            <a:schemeClr val="bg1"/>
                          </a:solidFill>
                          <a:latin typeface="Calibri" panose="020F0502020204030204" pitchFamily="34" charset="0"/>
                          <a:ea typeface="Calibri"/>
                          <a:cs typeface="Calibri" panose="020F0502020204030204" pitchFamily="34" charset="0"/>
                        </a:rPr>
                        <a:t>130 </a:t>
                      </a:r>
                      <a:r>
                        <a:rPr lang="es-CL" sz="1800" b="1" dirty="0">
                          <a:solidFill>
                            <a:schemeClr val="bg1"/>
                          </a:solidFill>
                          <a:latin typeface="Calibri" panose="020F0502020204030204" pitchFamily="34" charset="0"/>
                          <a:ea typeface="Calibri"/>
                          <a:cs typeface="Calibri" panose="020F0502020204030204" pitchFamily="34" charset="0"/>
                        </a:rPr>
                        <a:t>alumnos/as</a:t>
                      </a:r>
                      <a:r>
                        <a:rPr lang="es-CL" sz="1800" b="1" dirty="0" smtClean="0">
                          <a:solidFill>
                            <a:schemeClr val="bg1"/>
                          </a:solidFill>
                          <a:latin typeface="Calibri" panose="020F0502020204030204" pitchFamily="34" charset="0"/>
                          <a:ea typeface="Calibri"/>
                          <a:cs typeface="Calibri" panose="020F0502020204030204" pitchFamily="34" charset="0"/>
                        </a:rPr>
                        <a:t>.</a:t>
                      </a: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4 alumnos/as</a:t>
                      </a: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123 alumnos/as</a:t>
                      </a:r>
                      <a:endParaRPr lang="es-CL" sz="1800" b="1" dirty="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5 alumnos/as</a:t>
                      </a:r>
                    </a:p>
                  </a:txBody>
                  <a:tcPr marL="68580" marR="68580" marT="0" marB="0"/>
                </a:tc>
                <a:tc>
                  <a:txBody>
                    <a:bodyPr/>
                    <a:lstStyle/>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60 </a:t>
                      </a:r>
                      <a:r>
                        <a:rPr lang="es-CL" sz="1800" b="1" dirty="0">
                          <a:latin typeface="Calibri" panose="020F0502020204030204" pitchFamily="34" charset="0"/>
                          <a:ea typeface="Calibri"/>
                          <a:cs typeface="Calibri" panose="020F0502020204030204" pitchFamily="34" charset="0"/>
                        </a:rPr>
                        <a:t>alumnos con situación de condicionalidad</a:t>
                      </a:r>
                    </a:p>
                  </a:txBody>
                  <a:tcPr marL="68580" marR="68580" marT="0" marB="0" anchor="ctr"/>
                </a:tc>
              </a:tr>
              <a:tr h="797724">
                <a:tc>
                  <a:txBody>
                    <a:bodyPr/>
                    <a:lstStyle/>
                    <a:p>
                      <a:pPr algn="ctr"/>
                      <a:r>
                        <a:rPr lang="es-CL" sz="1800" b="1" dirty="0" smtClean="0">
                          <a:latin typeface="Calibri" panose="020F0502020204030204" pitchFamily="34" charset="0"/>
                          <a:cs typeface="Calibri" panose="020F0502020204030204" pitchFamily="34" charset="0"/>
                        </a:rPr>
                        <a:t>7 % de la población total de</a:t>
                      </a:r>
                      <a:r>
                        <a:rPr lang="es-CL" sz="1800" b="1" baseline="0" dirty="0" smtClean="0">
                          <a:latin typeface="Calibri" panose="020F0502020204030204" pitchFamily="34" charset="0"/>
                          <a:cs typeface="Calibri" panose="020F0502020204030204" pitchFamily="34" charset="0"/>
                        </a:rPr>
                        <a:t> INSUCO</a:t>
                      </a:r>
                      <a:endParaRPr lang="es-CL" sz="1800" b="1" dirty="0">
                        <a:latin typeface="Calibri" panose="020F0502020204030204" pitchFamily="34" charset="0"/>
                        <a:cs typeface="Calibri" panose="020F0502020204030204" pitchFamily="34" charset="0"/>
                      </a:endParaRPr>
                    </a:p>
                  </a:txBody>
                  <a:tcPr/>
                </a:tc>
                <a:tc>
                  <a:txBody>
                    <a:bodyPr/>
                    <a:lstStyle/>
                    <a:p>
                      <a:pPr algn="ctr"/>
                      <a:r>
                        <a:rPr lang="es-CL" sz="1800" b="1" dirty="0" smtClean="0">
                          <a:latin typeface="Calibri" panose="020F0502020204030204" pitchFamily="34" charset="0"/>
                          <a:cs typeface="Calibri" panose="020F0502020204030204" pitchFamily="34" charset="0"/>
                        </a:rPr>
                        <a:t>3</a:t>
                      </a:r>
                      <a:r>
                        <a:rPr lang="es-CL" sz="1800" b="1" baseline="0" dirty="0" smtClean="0">
                          <a:latin typeface="Calibri" panose="020F0502020204030204" pitchFamily="34" charset="0"/>
                          <a:cs typeface="Calibri" panose="020F0502020204030204" pitchFamily="34" charset="0"/>
                        </a:rPr>
                        <a:t> </a:t>
                      </a:r>
                      <a:r>
                        <a:rPr lang="es-CL" sz="1800" b="1" dirty="0" smtClean="0">
                          <a:latin typeface="Calibri" panose="020F0502020204030204" pitchFamily="34" charset="0"/>
                          <a:cs typeface="Calibri" panose="020F0502020204030204" pitchFamily="34" charset="0"/>
                        </a:rPr>
                        <a:t>%</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94,6 %</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3,8%</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3,3%</a:t>
                      </a:r>
                      <a:endParaRPr lang="es-CL" sz="1800" b="1" dirty="0">
                        <a:latin typeface="Calibri" panose="020F0502020204030204" pitchFamily="34" charset="0"/>
                        <a:cs typeface="Calibri" panose="020F0502020204030204"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89"/>
          <a:ext cx="8358245" cy="6381836"/>
        </p:xfrm>
        <a:graphic>
          <a:graphicData uri="http://schemas.openxmlformats.org/drawingml/2006/table">
            <a:tbl>
              <a:tblPr firstRow="1" bandRow="1">
                <a:tableStyleId>{5C22544A-7EE6-4342-B048-85BDC9FD1C3A}</a:tableStyleId>
              </a:tblPr>
              <a:tblGrid>
                <a:gridCol w="1142707"/>
                <a:gridCol w="5429588"/>
                <a:gridCol w="1785950"/>
              </a:tblGrid>
              <a:tr h="803996">
                <a:tc gridSpan="3">
                  <a:txBody>
                    <a:bodyPr/>
                    <a:lstStyle/>
                    <a:p>
                      <a:pPr algn="ctr">
                        <a:lnSpc>
                          <a:spcPct val="115000"/>
                        </a:lnSpc>
                        <a:spcAft>
                          <a:spcPts val="0"/>
                        </a:spcAft>
                      </a:pPr>
                      <a:r>
                        <a:rPr lang="es-CL" sz="2800" b="1" i="1" dirty="0" smtClean="0">
                          <a:solidFill>
                            <a:srgbClr val="FFFF00"/>
                          </a:solidFill>
                          <a:latin typeface="+mn-lt"/>
                          <a:ea typeface="Calibri"/>
                          <a:cs typeface="Times New Roman"/>
                        </a:rPr>
                        <a:t>MOTIVOS PRINCIPALES DE DERIVACIÓN</a:t>
                      </a:r>
                      <a:endParaRPr lang="es-CL" sz="2800" i="1" dirty="0">
                        <a:solidFill>
                          <a:srgbClr val="FFFF00"/>
                        </a:solidFill>
                        <a:latin typeface="+mn-lt"/>
                        <a:ea typeface="Calibri"/>
                        <a:cs typeface="Times New Roman"/>
                      </a:endParaRPr>
                    </a:p>
                  </a:txBody>
                  <a:tcPr/>
                </a:tc>
                <a:tc hMerge="1">
                  <a:txBody>
                    <a:bodyPr/>
                    <a:lstStyle/>
                    <a:p>
                      <a:endParaRPr lang="es-CL" dirty="0"/>
                    </a:p>
                  </a:txBody>
                  <a:tcPr/>
                </a:tc>
                <a:tc hMerge="1">
                  <a:txBody>
                    <a:bodyPr/>
                    <a:lstStyle/>
                    <a:p>
                      <a:endParaRPr lang="es-CL" dirty="0"/>
                    </a:p>
                  </a:txBody>
                  <a:tcPr/>
                </a:tc>
              </a:tr>
              <a:tr h="798361">
                <a:tc>
                  <a:txBody>
                    <a:bodyPr/>
                    <a:lstStyle/>
                    <a:p>
                      <a:pPr algn="ctr"/>
                      <a:endParaRPr lang="es-CL" sz="2400" b="1" dirty="0" smtClean="0"/>
                    </a:p>
                    <a:p>
                      <a:pPr algn="ctr"/>
                      <a:r>
                        <a:rPr lang="es-CL" sz="2400" b="1" dirty="0" smtClean="0"/>
                        <a:t>1</a:t>
                      </a:r>
                      <a:endParaRPr lang="es-CL" sz="2400" b="1" dirty="0"/>
                    </a:p>
                  </a:txBody>
                  <a:tcPr/>
                </a:tc>
                <a:tc>
                  <a:txBody>
                    <a:bodyPr/>
                    <a:lstStyle/>
                    <a:p>
                      <a:endParaRPr kumimoji="0" lang="es-CL" sz="2400" b="1" kern="1200" dirty="0" smtClean="0">
                        <a:solidFill>
                          <a:schemeClr val="dk1"/>
                        </a:solidFill>
                        <a:latin typeface="+mn-lt"/>
                        <a:ea typeface="+mn-ea"/>
                        <a:cs typeface="+mn-cs"/>
                      </a:endParaRPr>
                    </a:p>
                    <a:p>
                      <a:r>
                        <a:rPr kumimoji="0" lang="es-CL" sz="2400" b="1" kern="1200" dirty="0" smtClean="0">
                          <a:solidFill>
                            <a:schemeClr val="dk1"/>
                          </a:solidFill>
                          <a:latin typeface="+mn-lt"/>
                          <a:ea typeface="+mn-ea"/>
                          <a:cs typeface="+mn-cs"/>
                        </a:rPr>
                        <a:t>Conductas Disruptivas o indisciplina</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57,6%</a:t>
                      </a:r>
                      <a:endParaRPr lang="es-CL" sz="2400" b="1" dirty="0"/>
                    </a:p>
                  </a:txBody>
                  <a:tcPr/>
                </a:tc>
              </a:tr>
              <a:tr h="1153188">
                <a:tc>
                  <a:txBody>
                    <a:bodyPr/>
                    <a:lstStyle/>
                    <a:p>
                      <a:pPr algn="ctr"/>
                      <a:endParaRPr lang="es-CL" sz="2400" b="1" dirty="0" smtClean="0"/>
                    </a:p>
                    <a:p>
                      <a:pPr algn="ctr"/>
                      <a:r>
                        <a:rPr lang="es-CL" sz="2400" b="1" dirty="0" smtClean="0"/>
                        <a:t>2</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Desmotivación Escolar</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8,6%</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2400" b="1" dirty="0"/>
                    </a:p>
                  </a:txBody>
                  <a:tcPr/>
                </a:tc>
              </a:tr>
              <a:tr h="1153188">
                <a:tc>
                  <a:txBody>
                    <a:bodyPr/>
                    <a:lstStyle/>
                    <a:p>
                      <a:pPr algn="ctr"/>
                      <a:endParaRPr lang="es-CL" sz="2400" b="1" dirty="0" smtClean="0"/>
                    </a:p>
                    <a:p>
                      <a:pPr algn="ctr"/>
                      <a:r>
                        <a:rPr lang="es-CL" sz="2400" b="1" dirty="0" smtClean="0"/>
                        <a:t>3</a:t>
                      </a:r>
                      <a:endParaRPr lang="es-CL" sz="2400" b="1" dirty="0"/>
                    </a:p>
                  </a:txBody>
                  <a:tcPr/>
                </a:tc>
                <a:tc>
                  <a:txBody>
                    <a:bodyPr/>
                    <a:lstStyle/>
                    <a:p>
                      <a:endParaRPr kumimoji="0" lang="es-CL" sz="2400" b="1" kern="1200" dirty="0" smtClean="0">
                        <a:solidFill>
                          <a:schemeClr val="dk1"/>
                        </a:solidFill>
                        <a:latin typeface="+mn-lt"/>
                        <a:ea typeface="+mn-ea"/>
                        <a:cs typeface="+mn-cs"/>
                      </a:endParaRPr>
                    </a:p>
                    <a:p>
                      <a:r>
                        <a:rPr kumimoji="0" lang="es-CL" sz="2400" b="1" kern="1200" dirty="0" smtClean="0">
                          <a:solidFill>
                            <a:schemeClr val="dk1"/>
                          </a:solidFill>
                          <a:latin typeface="+mn-lt"/>
                          <a:ea typeface="+mn-ea"/>
                          <a:cs typeface="+mn-cs"/>
                        </a:rPr>
                        <a:t>Problemáticas familiares                    </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     7,</a:t>
                      </a:r>
                      <a:r>
                        <a:rPr kumimoji="0" lang="es-CL" sz="2400" b="1" kern="1200" baseline="0" dirty="0" smtClean="0">
                          <a:solidFill>
                            <a:schemeClr val="dk1"/>
                          </a:solidFill>
                          <a:latin typeface="+mn-lt"/>
                          <a:ea typeface="+mn-ea"/>
                          <a:cs typeface="+mn-cs"/>
                        </a:rPr>
                        <a:t>6 </a:t>
                      </a:r>
                      <a:r>
                        <a:rPr kumimoji="0" lang="es-CL" sz="2400" b="1"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2400" b="1" dirty="0"/>
                    </a:p>
                  </a:txBody>
                  <a:tcPr/>
                </a:tc>
              </a:tr>
              <a:tr h="1153188">
                <a:tc>
                  <a:txBody>
                    <a:bodyPr/>
                    <a:lstStyle/>
                    <a:p>
                      <a:pPr algn="ctr"/>
                      <a:endParaRPr lang="es-CL" sz="2400" b="1" dirty="0" smtClean="0"/>
                    </a:p>
                    <a:p>
                      <a:pPr algn="ctr"/>
                      <a:r>
                        <a:rPr lang="es-CL" sz="2400" b="1" dirty="0" smtClean="0"/>
                        <a:t>4</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Sintomatología Ansioso-</a:t>
                      </a:r>
                      <a:r>
                        <a:rPr kumimoji="0" lang="es-CL" sz="2400" b="1" kern="1200" baseline="0" dirty="0" smtClean="0">
                          <a:solidFill>
                            <a:schemeClr val="dk1"/>
                          </a:solidFill>
                          <a:latin typeface="+mn-lt"/>
                          <a:ea typeface="+mn-ea"/>
                          <a:cs typeface="+mn-cs"/>
                        </a:rPr>
                        <a:t> D</a:t>
                      </a:r>
                      <a:r>
                        <a:rPr kumimoji="0" lang="es-CL" sz="2400" b="1" kern="1200" dirty="0" smtClean="0">
                          <a:solidFill>
                            <a:schemeClr val="dk1"/>
                          </a:solidFill>
                          <a:latin typeface="+mn-lt"/>
                          <a:ea typeface="+mn-ea"/>
                          <a:cs typeface="+mn-cs"/>
                        </a:rPr>
                        <a:t>epresiva</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     6,1 %</a:t>
                      </a:r>
                    </a:p>
                    <a:p>
                      <a:endParaRPr lang="es-CL" sz="2400" b="1" dirty="0" smtClean="0"/>
                    </a:p>
                  </a:txBody>
                  <a:tcPr/>
                </a:tc>
              </a:tr>
              <a:tr h="1153188">
                <a:tc>
                  <a:txBody>
                    <a:bodyPr/>
                    <a:lstStyle/>
                    <a:p>
                      <a:pPr algn="ctr"/>
                      <a:endParaRPr lang="es-CL" sz="2400" b="1" dirty="0" smtClean="0"/>
                    </a:p>
                    <a:p>
                      <a:pPr algn="ctr"/>
                      <a:r>
                        <a:rPr lang="es-CL" sz="2400" b="1" dirty="0" smtClean="0"/>
                        <a:t>5</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Otros                                                 </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20,1%</a:t>
                      </a:r>
                      <a:endParaRPr lang="es-CL" sz="2400" b="1" dirty="0" smtClean="0"/>
                    </a:p>
                    <a:p>
                      <a:endParaRPr lang="es-CL" sz="2400" b="1"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65" y="214291"/>
          <a:ext cx="8429715" cy="6018589"/>
        </p:xfrm>
        <a:graphic>
          <a:graphicData uri="http://schemas.openxmlformats.org/drawingml/2006/table">
            <a:tbl>
              <a:tblPr firstRow="1" bandRow="1">
                <a:tableStyleId>{5C22544A-7EE6-4342-B048-85BDC9FD1C3A}</a:tableStyleId>
              </a:tblPr>
              <a:tblGrid>
                <a:gridCol w="483703"/>
                <a:gridCol w="6702314"/>
                <a:gridCol w="1243698"/>
              </a:tblGrid>
              <a:tr h="492210">
                <a:tc gridSpan="3">
                  <a:txBody>
                    <a:bodyPr/>
                    <a:lstStyle/>
                    <a:p>
                      <a:pPr algn="ctr"/>
                      <a:r>
                        <a:rPr lang="es-CL" sz="2800" i="1" dirty="0" smtClean="0">
                          <a:solidFill>
                            <a:srgbClr val="FFFF00"/>
                          </a:solidFill>
                        </a:rPr>
                        <a:t>INDICADORES DE LOGRO</a:t>
                      </a:r>
                      <a:endParaRPr lang="es-CL" sz="2800" i="1" dirty="0">
                        <a:solidFill>
                          <a:srgbClr val="FFFF00"/>
                        </a:solidFill>
                      </a:endParaRPr>
                    </a:p>
                  </a:txBody>
                  <a:tcPr/>
                </a:tc>
                <a:tc hMerge="1">
                  <a:txBody>
                    <a:bodyPr/>
                    <a:lstStyle/>
                    <a:p>
                      <a:pPr algn="ctr"/>
                      <a:endParaRPr lang="es-CL" sz="1800" i="1" dirty="0">
                        <a:solidFill>
                          <a:srgbClr val="FFFF00"/>
                        </a:solidFill>
                      </a:endParaRPr>
                    </a:p>
                  </a:txBody>
                  <a:tcPr/>
                </a:tc>
                <a:tc hMerge="1">
                  <a:txBody>
                    <a:bodyPr/>
                    <a:lstStyle/>
                    <a:p>
                      <a:endParaRPr lang="es-CL" dirty="0"/>
                    </a:p>
                  </a:txBody>
                  <a:tcPr/>
                </a:tc>
              </a:tr>
              <a:tr h="492210">
                <a:tc>
                  <a:txBody>
                    <a:bodyPr/>
                    <a:lstStyle/>
                    <a:p>
                      <a:r>
                        <a:rPr lang="es-CL" sz="1800" b="1" i="1" dirty="0" smtClean="0"/>
                        <a:t>1</a:t>
                      </a:r>
                      <a:endParaRPr lang="es-CL" sz="1800" b="1" i="1" dirty="0"/>
                    </a:p>
                  </a:txBody>
                  <a:tcPr/>
                </a:tc>
                <a:tc>
                  <a:txBody>
                    <a:bodyPr/>
                    <a:lstStyle/>
                    <a:p>
                      <a:r>
                        <a:rPr kumimoji="0" lang="es-ES" sz="1800" b="1" i="1" kern="1200" dirty="0" smtClean="0">
                          <a:solidFill>
                            <a:schemeClr val="dk1"/>
                          </a:solidFill>
                          <a:latin typeface="+mn-lt"/>
                          <a:ea typeface="+mn-ea"/>
                          <a:cs typeface="+mn-cs"/>
                        </a:rPr>
                        <a:t>Adherencia  </a:t>
                      </a:r>
                      <a:r>
                        <a:rPr kumimoji="0" lang="es-ES" sz="1800" b="1" i="1" kern="1200" baseline="0" dirty="0" smtClean="0">
                          <a:solidFill>
                            <a:schemeClr val="dk1"/>
                          </a:solidFill>
                          <a:latin typeface="+mn-lt"/>
                          <a:ea typeface="+mn-ea"/>
                          <a:cs typeface="+mn-cs"/>
                        </a:rPr>
                        <a:t>de alumnos </a:t>
                      </a:r>
                      <a:r>
                        <a:rPr kumimoji="0" lang="es-ES" sz="1800" b="1" i="1" kern="1200" dirty="0" smtClean="0">
                          <a:solidFill>
                            <a:schemeClr val="dk1"/>
                          </a:solidFill>
                          <a:latin typeface="+mn-lt"/>
                          <a:ea typeface="+mn-ea"/>
                          <a:cs typeface="+mn-cs"/>
                        </a:rPr>
                        <a:t>a la intervención </a:t>
                      </a:r>
                      <a:r>
                        <a:rPr kumimoji="0" lang="es-ES" sz="1800" b="1" i="1" kern="1200" baseline="0" dirty="0" smtClean="0">
                          <a:solidFill>
                            <a:schemeClr val="dk1"/>
                          </a:solidFill>
                          <a:latin typeface="+mn-lt"/>
                          <a:ea typeface="+mn-ea"/>
                          <a:cs typeface="+mn-cs"/>
                        </a:rPr>
                        <a:t>.</a:t>
                      </a:r>
                      <a:endParaRPr lang="es-CL" sz="1800" b="1" i="1" dirty="0"/>
                    </a:p>
                  </a:txBody>
                  <a:tcPr/>
                </a:tc>
                <a:tc>
                  <a:txBody>
                    <a:bodyPr/>
                    <a:lstStyle/>
                    <a:p>
                      <a:r>
                        <a:rPr kumimoji="0" lang="es-ES" sz="1800" b="1" i="0" kern="1200" baseline="0" dirty="0" smtClean="0">
                          <a:solidFill>
                            <a:schemeClr val="dk1"/>
                          </a:solidFill>
                          <a:latin typeface="+mn-lt"/>
                          <a:ea typeface="+mn-ea"/>
                          <a:cs typeface="+mn-cs"/>
                        </a:rPr>
                        <a:t>   100%</a:t>
                      </a:r>
                      <a:endParaRPr lang="es-CL" sz="1800" dirty="0"/>
                    </a:p>
                  </a:txBody>
                  <a:tcPr/>
                </a:tc>
              </a:tr>
              <a:tr h="725097">
                <a:tc>
                  <a:txBody>
                    <a:bodyPr/>
                    <a:lstStyle/>
                    <a:p>
                      <a:r>
                        <a:rPr lang="es-CL" sz="1800" b="1" i="1" dirty="0" smtClean="0"/>
                        <a:t>2</a:t>
                      </a:r>
                      <a:endParaRPr lang="es-CL" sz="1800" b="1" i="1" dirty="0"/>
                    </a:p>
                  </a:txBody>
                  <a:tcPr/>
                </a:tc>
                <a:tc>
                  <a:txBody>
                    <a:bodyPr/>
                    <a:lstStyle/>
                    <a:p>
                      <a:r>
                        <a:rPr kumimoji="0" lang="es-ES" sz="1800" b="1" i="1" kern="1200" dirty="0" smtClean="0">
                          <a:solidFill>
                            <a:schemeClr val="dk1"/>
                          </a:solidFill>
                          <a:latin typeface="+mn-lt"/>
                          <a:ea typeface="+mn-ea"/>
                          <a:cs typeface="+mn-cs"/>
                        </a:rPr>
                        <a:t>Mantención en el sistema escolar</a:t>
                      </a:r>
                      <a:r>
                        <a:rPr kumimoji="0" lang="es-ES" sz="1800" b="1" i="1" kern="1200" baseline="0" dirty="0" smtClean="0">
                          <a:solidFill>
                            <a:schemeClr val="dk1"/>
                          </a:solidFill>
                          <a:latin typeface="+mn-lt"/>
                          <a:ea typeface="+mn-ea"/>
                          <a:cs typeface="+mn-cs"/>
                        </a:rPr>
                        <a:t> de 123 alumnos.  </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i="0" kern="1200" baseline="0" dirty="0" smtClean="0">
                          <a:solidFill>
                            <a:schemeClr val="dk1"/>
                          </a:solidFill>
                          <a:latin typeface="+mn-lt"/>
                          <a:ea typeface="+mn-ea"/>
                          <a:cs typeface="+mn-cs"/>
                        </a:rPr>
                        <a:t>     94,6 %</a:t>
                      </a:r>
                      <a:endParaRPr lang="es-CL" sz="1800" dirty="0" smtClean="0"/>
                    </a:p>
                    <a:p>
                      <a:endParaRPr lang="es-CL" sz="1800" dirty="0"/>
                    </a:p>
                  </a:txBody>
                  <a:tcPr/>
                </a:tc>
              </a:tr>
              <a:tr h="897560">
                <a:tc>
                  <a:txBody>
                    <a:bodyPr/>
                    <a:lstStyle/>
                    <a:p>
                      <a:r>
                        <a:rPr lang="es-CL" sz="1800" b="1" i="1" dirty="0" smtClean="0"/>
                        <a:t>3</a:t>
                      </a:r>
                      <a:endParaRPr lang="es-CL" sz="1800" b="1" i="1" dirty="0"/>
                    </a:p>
                  </a:txBody>
                  <a:tcPr/>
                </a:tc>
                <a:tc>
                  <a:txBody>
                    <a:bodyPr/>
                    <a:lstStyle/>
                    <a:p>
                      <a:r>
                        <a:rPr kumimoji="0" lang="es-ES" sz="1800" b="1" i="1" kern="1200" dirty="0" smtClean="0">
                          <a:solidFill>
                            <a:schemeClr val="dk1"/>
                          </a:solidFill>
                          <a:latin typeface="+mn-lt"/>
                          <a:ea typeface="+mn-ea"/>
                          <a:cs typeface="+mn-cs"/>
                        </a:rPr>
                        <a:t>Disminución de anotaciones negativas en aquellos casos que tenían          condicionalidad.</a:t>
                      </a:r>
                      <a:r>
                        <a:rPr kumimoji="0" lang="es-ES" sz="1800" b="1" i="1" kern="1200" baseline="0" dirty="0" smtClean="0">
                          <a:solidFill>
                            <a:schemeClr val="dk1"/>
                          </a:solidFill>
                          <a:latin typeface="+mn-lt"/>
                          <a:ea typeface="+mn-ea"/>
                          <a:cs typeface="+mn-cs"/>
                        </a:rPr>
                        <a:t> </a:t>
                      </a:r>
                      <a:endParaRPr lang="es-CL" sz="1800" b="1" i="1" dirty="0"/>
                    </a:p>
                  </a:txBody>
                  <a:tcPr/>
                </a:tc>
                <a:tc>
                  <a:txBody>
                    <a:bodyPr/>
                    <a:lstStyle/>
                    <a:p>
                      <a:r>
                        <a:rPr kumimoji="0" lang="es-ES" sz="1800" b="1" kern="1200" baseline="0" dirty="0" smtClean="0">
                          <a:solidFill>
                            <a:schemeClr val="dk1"/>
                          </a:solidFill>
                          <a:latin typeface="+mn-lt"/>
                          <a:ea typeface="+mn-ea"/>
                          <a:cs typeface="+mn-cs"/>
                        </a:rPr>
                        <a:t>     53%</a:t>
                      </a:r>
                      <a:endParaRPr lang="es-CL" sz="1800" dirty="0"/>
                    </a:p>
                  </a:txBody>
                  <a:tcPr/>
                </a:tc>
              </a:tr>
              <a:tr h="83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baseline="0" dirty="0" smtClean="0">
                          <a:solidFill>
                            <a:schemeClr val="dk1"/>
                          </a:solidFill>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dirty="0" smtClean="0">
                          <a:solidFill>
                            <a:schemeClr val="dk1"/>
                          </a:solidFill>
                          <a:latin typeface="+mn-lt"/>
                          <a:ea typeface="+mn-ea"/>
                          <a:cs typeface="+mn-cs"/>
                        </a:rPr>
                        <a:t>Disminución de sintomatología de aquellos cuadros depresivos o ansiosos</a:t>
                      </a:r>
                      <a:r>
                        <a:rPr kumimoji="0" lang="es-ES" sz="1800" b="1" i="1" kern="1200" baseline="0" dirty="0" smtClean="0">
                          <a:solidFill>
                            <a:schemeClr val="dk1"/>
                          </a:solidFill>
                          <a:latin typeface="+mn-lt"/>
                          <a:ea typeface="+mn-ea"/>
                          <a:cs typeface="+mn-cs"/>
                        </a:rPr>
                        <a:t>.</a:t>
                      </a:r>
                    </a:p>
                  </a:txBody>
                  <a:tcPr/>
                </a:tc>
                <a:tc>
                  <a:txBody>
                    <a:bodyPr/>
                    <a:lstStyle/>
                    <a:p>
                      <a:r>
                        <a:rPr kumimoji="0" lang="es-ES" sz="1800" b="1" kern="1200" baseline="0" dirty="0" smtClean="0">
                          <a:solidFill>
                            <a:schemeClr val="dk1"/>
                          </a:solidFill>
                          <a:latin typeface="+mn-lt"/>
                          <a:ea typeface="+mn-ea"/>
                          <a:cs typeface="+mn-cs"/>
                        </a:rPr>
                        <a:t>     80 %</a:t>
                      </a:r>
                      <a:endParaRPr lang="es-CL" sz="1800" dirty="0"/>
                    </a:p>
                  </a:txBody>
                  <a:tcPr/>
                </a:tc>
              </a:tr>
              <a:tr h="897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i="1" dirty="0" smtClean="0"/>
                        <a:t>5</a:t>
                      </a:r>
                      <a:endParaRPr lang="es-CL" sz="1800"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dirty="0" smtClean="0">
                          <a:solidFill>
                            <a:schemeClr val="dk1"/>
                          </a:solidFill>
                          <a:latin typeface="+mn-lt"/>
                          <a:ea typeface="+mn-ea"/>
                          <a:cs typeface="+mn-cs"/>
                        </a:rPr>
                        <a:t>Disminución de desequilibrio </a:t>
                      </a:r>
                      <a:r>
                        <a:rPr kumimoji="0" lang="es-ES" sz="1800" b="1" i="1" kern="1200" dirty="0" err="1" smtClean="0">
                          <a:solidFill>
                            <a:schemeClr val="dk1"/>
                          </a:solidFill>
                          <a:latin typeface="+mn-lt"/>
                          <a:ea typeface="+mn-ea"/>
                          <a:cs typeface="+mn-cs"/>
                        </a:rPr>
                        <a:t>desadaptativo</a:t>
                      </a:r>
                      <a:r>
                        <a:rPr kumimoji="0" lang="es-ES" sz="1800" b="1" i="1" kern="1200" dirty="0" smtClean="0">
                          <a:solidFill>
                            <a:schemeClr val="dk1"/>
                          </a:solidFill>
                          <a:latin typeface="+mn-lt"/>
                          <a:ea typeface="+mn-ea"/>
                          <a:cs typeface="+mn-cs"/>
                        </a:rPr>
                        <a:t> al entorno</a:t>
                      </a:r>
                      <a:r>
                        <a:rPr kumimoji="0" lang="es-ES" sz="1800" b="1" i="1" kern="1200" baseline="0" dirty="0" smtClean="0">
                          <a:solidFill>
                            <a:schemeClr val="dk1"/>
                          </a:solidFill>
                          <a:latin typeface="+mn-lt"/>
                          <a:ea typeface="+mn-ea"/>
                          <a:cs typeface="+mn-cs"/>
                        </a:rPr>
                        <a:t> escolar.</a:t>
                      </a:r>
                      <a:endParaRPr lang="es-CL" sz="1800"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kern="1200" baseline="0" dirty="0" smtClean="0">
                          <a:solidFill>
                            <a:schemeClr val="dk1"/>
                          </a:solidFill>
                          <a:latin typeface="+mn-lt"/>
                          <a:ea typeface="+mn-ea"/>
                          <a:cs typeface="+mn-cs"/>
                        </a:rPr>
                        <a:t>     80%</a:t>
                      </a:r>
                      <a:r>
                        <a:rPr kumimoji="0" lang="es-ES" sz="1800" b="1" kern="1200" dirty="0" smtClean="0">
                          <a:solidFill>
                            <a:schemeClr val="dk1"/>
                          </a:solidFill>
                          <a:latin typeface="+mn-lt"/>
                          <a:ea typeface="+mn-ea"/>
                          <a:cs typeface="+mn-cs"/>
                        </a:rPr>
                        <a:t>.</a:t>
                      </a:r>
                    </a:p>
                    <a:p>
                      <a:endParaRPr lang="es-CL" sz="1800" dirty="0"/>
                    </a:p>
                  </a:txBody>
                  <a:tcPr/>
                </a:tc>
              </a:tr>
              <a:tr h="754917">
                <a:tc>
                  <a:txBody>
                    <a:bodyPr/>
                    <a:lstStyle/>
                    <a:p>
                      <a:r>
                        <a:rPr lang="es-CL" sz="1800" b="1" i="1" dirty="0" smtClean="0"/>
                        <a:t>6</a:t>
                      </a:r>
                      <a:endParaRPr lang="es-CL" sz="1800" b="1" i="1" dirty="0"/>
                    </a:p>
                  </a:txBody>
                  <a:tcPr/>
                </a:tc>
                <a:tc>
                  <a:txBody>
                    <a:bodyPr/>
                    <a:lstStyle/>
                    <a:p>
                      <a:r>
                        <a:rPr kumimoji="0" lang="es-ES" sz="1800" b="1" i="1" kern="1200" dirty="0" smtClean="0">
                          <a:solidFill>
                            <a:schemeClr val="dk1"/>
                          </a:solidFill>
                          <a:latin typeface="+mn-lt"/>
                          <a:ea typeface="+mn-ea"/>
                          <a:cs typeface="+mn-cs"/>
                        </a:rPr>
                        <a:t>Se logró mejorar su salud mental y bienestar en general en un</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latin typeface="+mn-lt"/>
                          <a:ea typeface="+mn-ea"/>
                          <a:cs typeface="+mn-cs"/>
                        </a:rPr>
                        <a:t>      90 %  </a:t>
                      </a:r>
                      <a:endParaRPr lang="es-CL" sz="1800" dirty="0" smtClean="0"/>
                    </a:p>
                    <a:p>
                      <a:endParaRPr lang="es-CL" sz="1800" dirty="0"/>
                    </a:p>
                  </a:txBody>
                  <a:tcPr/>
                </a:tc>
              </a:tr>
              <a:tr h="897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b="1" i="1" smtClean="0"/>
                        <a:t>7</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i="1" kern="1200" baseline="0" dirty="0" smtClean="0">
                          <a:solidFill>
                            <a:schemeClr val="dk1"/>
                          </a:solidFill>
                          <a:latin typeface="+mn-lt"/>
                          <a:ea typeface="+mn-ea"/>
                          <a:cs typeface="+mn-cs"/>
                        </a:rPr>
                        <a:t>Alumnos aprenden a controlar sus problemáticas en un</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baseline="0" dirty="0" smtClean="0">
                          <a:solidFill>
                            <a:schemeClr val="dk1"/>
                          </a:solidFill>
                          <a:latin typeface="+mn-lt"/>
                          <a:ea typeface="+mn-ea"/>
                          <a:cs typeface="+mn-cs"/>
                        </a:rPr>
                        <a:t>      95%.</a:t>
                      </a:r>
                      <a:endParaRPr lang="es-CL" sz="1800" dirty="0" smtClean="0">
                        <a:latin typeface="+mn-lt"/>
                        <a:ea typeface="Calibri"/>
                        <a:cs typeface="Times New Roman"/>
                      </a:endParaRPr>
                    </a:p>
                    <a:p>
                      <a:endParaRPr lang="es-CL" sz="1800" dirty="0" smtClean="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1"/>
          <a:ext cx="8572560" cy="6270251"/>
        </p:xfrm>
        <a:graphic>
          <a:graphicData uri="http://schemas.openxmlformats.org/drawingml/2006/table">
            <a:tbl>
              <a:tblPr firstRow="1" bandRow="1">
                <a:tableStyleId>{5C22544A-7EE6-4342-B048-85BDC9FD1C3A}</a:tableStyleId>
              </a:tblPr>
              <a:tblGrid>
                <a:gridCol w="3357586"/>
                <a:gridCol w="5214974"/>
              </a:tblGrid>
              <a:tr h="1000131">
                <a:tc gridSpan="2">
                  <a:txBody>
                    <a:bodyPr/>
                    <a:lstStyle/>
                    <a:p>
                      <a:pPr algn="ctr"/>
                      <a:r>
                        <a:rPr lang="es-CL" sz="2800" i="1" u="none" dirty="0" smtClean="0">
                          <a:solidFill>
                            <a:srgbClr val="FFFF00"/>
                          </a:solidFill>
                          <a:latin typeface="Calibri" panose="020F0502020204030204" pitchFamily="34" charset="0"/>
                          <a:cs typeface="Calibri" panose="020F0502020204030204" pitchFamily="34" charset="0"/>
                        </a:rPr>
                        <a:t>ACCIONES ÁREA DE CONVIVENCIA ESCOLAR 2015</a:t>
                      </a:r>
                      <a:endParaRPr lang="es-CL" sz="2800" u="none" dirty="0">
                        <a:solidFill>
                          <a:srgbClr val="FFFF00"/>
                        </a:solidFill>
                      </a:endParaRPr>
                    </a:p>
                  </a:txBody>
                  <a:tcPr/>
                </a:tc>
                <a:tc hMerge="1">
                  <a:txBody>
                    <a:bodyPr/>
                    <a:lstStyle/>
                    <a:p>
                      <a:endParaRPr lang="es-CL" dirty="0"/>
                    </a:p>
                  </a:txBody>
                  <a:tcPr/>
                </a:tc>
              </a:tr>
              <a:tr h="570203">
                <a:tc>
                  <a:txBody>
                    <a:bodyPr/>
                    <a:lstStyle/>
                    <a:p>
                      <a:pPr algn="ctr"/>
                      <a:r>
                        <a:rPr lang="es-CL" sz="2400" b="1" i="1" dirty="0" smtClean="0">
                          <a:latin typeface="Calibri" panose="020F0502020204030204" pitchFamily="34" charset="0"/>
                          <a:cs typeface="Calibri" panose="020F0502020204030204" pitchFamily="34" charset="0"/>
                        </a:rPr>
                        <a:t>ACCIONES </a:t>
                      </a:r>
                      <a:endParaRPr lang="es-CL" sz="2400" b="1" i="1" dirty="0">
                        <a:latin typeface="Calibri" panose="020F0502020204030204" pitchFamily="34" charset="0"/>
                        <a:cs typeface="Calibri" panose="020F0502020204030204" pitchFamily="34" charset="0"/>
                      </a:endParaRPr>
                    </a:p>
                  </a:txBody>
                  <a:tcPr anchor="ctr"/>
                </a:tc>
                <a:tc>
                  <a:txBody>
                    <a:bodyPr/>
                    <a:lstStyle/>
                    <a:p>
                      <a:pPr algn="ctr"/>
                      <a:r>
                        <a:rPr lang="es-CL" sz="2400" b="1" i="1" dirty="0" smtClean="0">
                          <a:latin typeface="Calibri" panose="020F0502020204030204" pitchFamily="34" charset="0"/>
                          <a:cs typeface="Calibri" panose="020F0502020204030204" pitchFamily="34" charset="0"/>
                        </a:rPr>
                        <a:t>INDICADORES DE LOGRO</a:t>
                      </a:r>
                      <a:endParaRPr lang="es-CL" sz="2400" b="1" i="1" dirty="0">
                        <a:latin typeface="Calibri" panose="020F0502020204030204" pitchFamily="34" charset="0"/>
                        <a:cs typeface="Calibri" panose="020F0502020204030204" pitchFamily="34" charset="0"/>
                      </a:endParaRPr>
                    </a:p>
                  </a:txBody>
                  <a:tcPr anchor="ctr"/>
                </a:tc>
              </a:tr>
              <a:tr h="4699917">
                <a:tc>
                  <a:txBody>
                    <a:bodyPr/>
                    <a:lstStyle/>
                    <a:p>
                      <a:pPr algn="ctr"/>
                      <a:endParaRPr lang="es-CL" sz="2400" b="1" i="1" dirty="0" smtClean="0">
                        <a:latin typeface="Calibri" panose="020F0502020204030204" pitchFamily="34" charset="0"/>
                        <a:cs typeface="Calibri" panose="020F0502020204030204" pitchFamily="34" charset="0"/>
                      </a:endParaRPr>
                    </a:p>
                    <a:p>
                      <a:pPr algn="ctr"/>
                      <a:endParaRPr lang="es-CL" sz="2400" b="1" i="1" dirty="0" smtClean="0">
                        <a:latin typeface="Calibri" panose="020F0502020204030204" pitchFamily="34" charset="0"/>
                        <a:cs typeface="Calibri" panose="020F0502020204030204" pitchFamily="34" charset="0"/>
                      </a:endParaRPr>
                    </a:p>
                    <a:p>
                      <a:pPr algn="ctr"/>
                      <a:r>
                        <a:rPr lang="es-CL" sz="2400" b="1" i="1" dirty="0" smtClean="0">
                          <a:latin typeface="Calibri" panose="020F0502020204030204" pitchFamily="34" charset="0"/>
                          <a:cs typeface="Calibri" panose="020F0502020204030204" pitchFamily="34" charset="0"/>
                        </a:rPr>
                        <a:t>TALLERES</a:t>
                      </a:r>
                      <a:r>
                        <a:rPr lang="es-CL" sz="2400" b="1" i="1" baseline="0" dirty="0" smtClean="0">
                          <a:latin typeface="Calibri" panose="020F0502020204030204" pitchFamily="34" charset="0"/>
                          <a:cs typeface="Calibri" panose="020F0502020204030204" pitchFamily="34" charset="0"/>
                        </a:rPr>
                        <a:t> PARA PADRES</a:t>
                      </a:r>
                    </a:p>
                    <a:p>
                      <a:pPr algn="ctr"/>
                      <a:r>
                        <a:rPr lang="es-CL" sz="2400" i="1" baseline="0" dirty="0" smtClean="0">
                          <a:latin typeface="Calibri" panose="020F0502020204030204" pitchFamily="34" charset="0"/>
                          <a:cs typeface="Calibri" panose="020F0502020204030204" pitchFamily="34" charset="0"/>
                        </a:rPr>
                        <a:t>(Vinculación familia Escuela, Talleres motivacionales, normas y límites, prevención de </a:t>
                      </a:r>
                      <a:r>
                        <a:rPr lang="es-CL" sz="2400" i="1" baseline="0" dirty="0" err="1" smtClean="0">
                          <a:latin typeface="Calibri" panose="020F0502020204030204" pitchFamily="34" charset="0"/>
                          <a:cs typeface="Calibri" panose="020F0502020204030204" pitchFamily="34" charset="0"/>
                        </a:rPr>
                        <a:t>bullying</a:t>
                      </a:r>
                      <a:r>
                        <a:rPr lang="es-CL" sz="2400" i="1" baseline="0" dirty="0" smtClean="0">
                          <a:latin typeface="Calibri" panose="020F0502020204030204" pitchFamily="34" charset="0"/>
                          <a:cs typeface="Calibri" panose="020F0502020204030204" pitchFamily="34" charset="0"/>
                        </a:rPr>
                        <a:t>, etc.)</a:t>
                      </a:r>
                      <a:endParaRPr lang="es-CL" sz="2400" i="1" dirty="0" smtClean="0">
                        <a:latin typeface="Calibri" panose="020F0502020204030204" pitchFamily="34" charset="0"/>
                        <a:cs typeface="Calibri" panose="020F0502020204030204" pitchFamily="34" charset="0"/>
                      </a:endParaRPr>
                    </a:p>
                    <a:p>
                      <a:endParaRPr lang="es-CL" dirty="0"/>
                    </a:p>
                  </a:txBody>
                  <a:tcPr/>
                </a:tc>
                <a:tc>
                  <a:txBody>
                    <a:bodyPr/>
                    <a:lstStyle/>
                    <a:p>
                      <a:pPr marL="285750" indent="-285750" algn="just">
                        <a:buFontTx/>
                        <a:buChar char="-"/>
                      </a:pPr>
                      <a:r>
                        <a:rPr lang="es-CL" sz="2000" i="1" baseline="0" dirty="0" smtClean="0">
                          <a:latin typeface="Calibri" panose="020F0502020204030204" pitchFamily="34" charset="0"/>
                          <a:cs typeface="Calibri" panose="020F0502020204030204" pitchFamily="34" charset="0"/>
                        </a:rPr>
                        <a:t>Participan en total  200 apoderados aprox.</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Se realizan 7 talleres para padres en el año 2015.</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Compromisos sobre valores y perfil </a:t>
                      </a:r>
                      <a:r>
                        <a:rPr lang="es-CL" sz="2000" i="1" baseline="0" dirty="0" err="1" smtClean="0">
                          <a:latin typeface="Calibri" panose="020F0502020204030204" pitchFamily="34" charset="0"/>
                          <a:cs typeface="Calibri" panose="020F0502020204030204" pitchFamily="34" charset="0"/>
                        </a:rPr>
                        <a:t>Insuco</a:t>
                      </a:r>
                      <a:r>
                        <a:rPr lang="es-CL" sz="2000" i="1" baseline="0" dirty="0" smtClean="0">
                          <a:latin typeface="Calibri" panose="020F0502020204030204" pitchFamily="34" charset="0"/>
                          <a:cs typeface="Calibri" panose="020F0502020204030204" pitchFamily="34" charset="0"/>
                        </a:rPr>
                        <a:t> en un 100% de los participantes.</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en un 100% mencionan haber adquirido información sobre </a:t>
                      </a:r>
                      <a:r>
                        <a:rPr lang="es-CL" sz="2000" i="1" baseline="0" dirty="0" err="1" smtClean="0">
                          <a:latin typeface="Calibri" panose="020F0502020204030204" pitchFamily="34" charset="0"/>
                          <a:cs typeface="Calibri" panose="020F0502020204030204" pitchFamily="34" charset="0"/>
                        </a:rPr>
                        <a:t>Bullying</a:t>
                      </a:r>
                      <a:r>
                        <a:rPr lang="es-CL" sz="2000" i="1" baseline="0" dirty="0" smtClean="0">
                          <a:latin typeface="Calibri" panose="020F0502020204030204" pitchFamily="34" charset="0"/>
                          <a:cs typeface="Calibri" panose="020F0502020204030204" pitchFamily="34" charset="0"/>
                        </a:rPr>
                        <a:t> y violencia Escolar.</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en un 100% mencionan haber adquirido información sobre medios tecnológicos y el buen uso de estos.</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aprenden y obtienen herramientas sobre normas y límites con sus hijos.</a:t>
                      </a:r>
                    </a:p>
                    <a:p>
                      <a:endParaRPr lang="es-CL" i="1"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285728"/>
          <a:ext cx="8358246" cy="5857916"/>
        </p:xfrm>
        <a:graphic>
          <a:graphicData uri="http://schemas.openxmlformats.org/drawingml/2006/table">
            <a:tbl>
              <a:tblPr firstRow="1" bandRow="1">
                <a:tableStyleId>{5C22544A-7EE6-4342-B048-85BDC9FD1C3A}</a:tableStyleId>
              </a:tblPr>
              <a:tblGrid>
                <a:gridCol w="3429024"/>
                <a:gridCol w="4929222"/>
              </a:tblGrid>
              <a:tr h="1057378">
                <a:tc>
                  <a:txBody>
                    <a:bodyPr/>
                    <a:lstStyle/>
                    <a:p>
                      <a:pPr algn="ctr"/>
                      <a:r>
                        <a:rPr lang="es-CL" sz="2400" i="1" dirty="0" smtClean="0">
                          <a:solidFill>
                            <a:srgbClr val="FFFF00"/>
                          </a:solidFill>
                          <a:latin typeface="Calibri" panose="020F0502020204030204" pitchFamily="34" charset="0"/>
                          <a:cs typeface="Calibri" panose="020F0502020204030204" pitchFamily="34" charset="0"/>
                        </a:rPr>
                        <a:t>ACCIONES:</a:t>
                      </a:r>
                      <a:r>
                        <a:rPr lang="es-CL" sz="2400" i="1" baseline="0" dirty="0" smtClean="0">
                          <a:solidFill>
                            <a:srgbClr val="FFFF00"/>
                          </a:solidFill>
                          <a:latin typeface="Calibri" panose="020F0502020204030204" pitchFamily="34" charset="0"/>
                          <a:cs typeface="Calibri" panose="020F0502020204030204" pitchFamily="34" charset="0"/>
                        </a:rPr>
                        <a:t> </a:t>
                      </a:r>
                    </a:p>
                    <a:p>
                      <a:pPr algn="ctr"/>
                      <a:r>
                        <a:rPr lang="es-CL" sz="2400" i="1" baseline="0" dirty="0" smtClean="0">
                          <a:solidFill>
                            <a:srgbClr val="FFFF00"/>
                          </a:solidFill>
                          <a:latin typeface="Calibri" panose="020F0502020204030204" pitchFamily="34" charset="0"/>
                          <a:cs typeface="Calibri" panose="020F0502020204030204" pitchFamily="34" charset="0"/>
                        </a:rPr>
                        <a:t>TALLERES CON ALUMNOS</a:t>
                      </a:r>
                      <a:endParaRPr lang="es-CL" sz="24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400" i="1" dirty="0" smtClean="0">
                          <a:solidFill>
                            <a:srgbClr val="FFFF00"/>
                          </a:solidFill>
                          <a:latin typeface="Calibri" panose="020F0502020204030204" pitchFamily="34" charset="0"/>
                          <a:cs typeface="Calibri" panose="020F0502020204030204" pitchFamily="34" charset="0"/>
                        </a:rPr>
                        <a:t>INDICADORES DE LOGRO</a:t>
                      </a:r>
                      <a:endParaRPr lang="es-CL" sz="2400" i="1" dirty="0">
                        <a:solidFill>
                          <a:srgbClr val="FFFF00"/>
                        </a:solidFill>
                        <a:latin typeface="Calibri" panose="020F0502020204030204" pitchFamily="34" charset="0"/>
                        <a:cs typeface="Calibri" panose="020F0502020204030204" pitchFamily="34" charset="0"/>
                      </a:endParaRPr>
                    </a:p>
                  </a:txBody>
                  <a:tcPr anchor="ctr"/>
                </a:tc>
              </a:tr>
              <a:tr h="4800538">
                <a:tc>
                  <a:txBody>
                    <a:bodyPr/>
                    <a:lstStyle/>
                    <a:p>
                      <a:pPr algn="ctr"/>
                      <a:r>
                        <a:rPr lang="es-CL" sz="1800" b="1" i="1" dirty="0" smtClean="0">
                          <a:latin typeface="Calibri" panose="020F0502020204030204" pitchFamily="34" charset="0"/>
                          <a:cs typeface="Calibri" panose="020F0502020204030204" pitchFamily="34" charset="0"/>
                        </a:rPr>
                        <a:t>TALLER</a:t>
                      </a:r>
                      <a:r>
                        <a:rPr lang="es-CL" sz="1800" b="1" i="1" baseline="0" dirty="0" smtClean="0">
                          <a:latin typeface="Calibri" panose="020F0502020204030204" pitchFamily="34" charset="0"/>
                          <a:cs typeface="Calibri" panose="020F0502020204030204" pitchFamily="34" charset="0"/>
                        </a:rPr>
                        <a:t> DE :</a:t>
                      </a:r>
                      <a:endParaRPr lang="es-CL" sz="1800" b="1" i="1" dirty="0" smtClean="0">
                        <a:latin typeface="Calibri" panose="020F0502020204030204" pitchFamily="34" charset="0"/>
                        <a:cs typeface="Calibri" panose="020F0502020204030204" pitchFamily="34" charset="0"/>
                      </a:endParaRPr>
                    </a:p>
                    <a:p>
                      <a:pPr algn="ctr"/>
                      <a:r>
                        <a:rPr lang="es-CL" sz="1800" b="1" i="1" dirty="0" smtClean="0">
                          <a:latin typeface="Calibri" panose="020F0502020204030204" pitchFamily="34" charset="0"/>
                          <a:cs typeface="Calibri" panose="020F0502020204030204" pitchFamily="34" charset="0"/>
                        </a:rPr>
                        <a:t>RESOLUCIÓN</a:t>
                      </a:r>
                      <a:r>
                        <a:rPr lang="es-CL" sz="1800" b="1" i="1" baseline="0" dirty="0" smtClean="0">
                          <a:latin typeface="Calibri" panose="020F0502020204030204" pitchFamily="34" charset="0"/>
                          <a:cs typeface="Calibri" panose="020F0502020204030204" pitchFamily="34" charset="0"/>
                        </a:rPr>
                        <a:t> DE CONFLICTOS Y DE MEDIACIÓN ESCOLAR.</a:t>
                      </a:r>
                      <a:endParaRPr lang="es-CL" sz="1800" b="1" i="1" dirty="0">
                        <a:latin typeface="Calibri" panose="020F0502020204030204" pitchFamily="34" charset="0"/>
                        <a:cs typeface="Calibri" panose="020F0502020204030204" pitchFamily="34" charset="0"/>
                      </a:endParaRPr>
                    </a:p>
                  </a:txBody>
                  <a:tcPr anchor="ctr"/>
                </a:tc>
                <a:tc>
                  <a:txBody>
                    <a:bodyPr/>
                    <a:lstStyle/>
                    <a:p>
                      <a:pPr algn="just">
                        <a:buFontTx/>
                        <a:buNone/>
                      </a:pPr>
                      <a:r>
                        <a:rPr lang="es-CL" sz="1800" baseline="0" dirty="0" smtClean="0">
                          <a:latin typeface="Calibri" panose="020F0502020204030204" pitchFamily="34" charset="0"/>
                          <a:cs typeface="Calibri" panose="020F0502020204030204" pitchFamily="34" charset="0"/>
                        </a:rPr>
                        <a:t>- Se aplican 6 talleres sobre resolución de conflictos.</a:t>
                      </a:r>
                    </a:p>
                    <a:p>
                      <a:pPr algn="just">
                        <a:buFontTx/>
                        <a:buNone/>
                      </a:pPr>
                      <a:r>
                        <a:rPr lang="es-CL" sz="1800" baseline="0" dirty="0" smtClean="0">
                          <a:latin typeface="Calibri" panose="020F0502020204030204" pitchFamily="34" charset="0"/>
                          <a:cs typeface="Calibri" panose="020F0502020204030204" pitchFamily="34" charset="0"/>
                        </a:rPr>
                        <a:t>- Participan 200 alumnos en taller de resolución de conflictos aprox.</a:t>
                      </a:r>
                    </a:p>
                    <a:p>
                      <a:pPr marL="0" indent="0" algn="just">
                        <a:buFontTx/>
                        <a:buNone/>
                      </a:pPr>
                      <a:r>
                        <a:rPr lang="es-CL" sz="1800" baseline="0" dirty="0" smtClean="0">
                          <a:latin typeface="Calibri" panose="020F0502020204030204" pitchFamily="34" charset="0"/>
                          <a:cs typeface="Calibri" panose="020F0502020204030204" pitchFamily="34" charset="0"/>
                        </a:rPr>
                        <a:t>- Se aplica 1 taller sobre mediación escolar.</a:t>
                      </a:r>
                    </a:p>
                    <a:p>
                      <a:pPr marL="0" indent="0" algn="just">
                        <a:buFontTx/>
                        <a:buNone/>
                      </a:pPr>
                      <a:r>
                        <a:rPr lang="es-CL" sz="1800" baseline="0" dirty="0" smtClean="0">
                          <a:latin typeface="Calibri" panose="020F0502020204030204" pitchFamily="34" charset="0"/>
                          <a:cs typeface="Calibri" panose="020F0502020204030204" pitchFamily="34" charset="0"/>
                        </a:rPr>
                        <a:t>- Participan 40 alumnos en taller de mediación.</a:t>
                      </a:r>
                    </a:p>
                    <a:p>
                      <a:pPr algn="just">
                        <a:buFontTx/>
                        <a:buChar char="-"/>
                      </a:pPr>
                      <a:r>
                        <a:rPr lang="es-CL" sz="1800" baseline="0" dirty="0" smtClean="0">
                          <a:latin typeface="Calibri" panose="020F0502020204030204" pitchFamily="34" charset="0"/>
                          <a:cs typeface="Calibri" panose="020F0502020204030204" pitchFamily="34" charset="0"/>
                        </a:rPr>
                        <a:t> En un 100% los alumnos manifiestan haber aprendido técnicas de mediación.</a:t>
                      </a:r>
                    </a:p>
                    <a:p>
                      <a:pPr algn="just">
                        <a:buFontTx/>
                        <a:buChar char="-"/>
                      </a:pPr>
                      <a:r>
                        <a:rPr lang="es-CL" sz="1800" baseline="0" dirty="0" smtClean="0">
                          <a:latin typeface="Calibri" panose="020F0502020204030204" pitchFamily="34" charset="0"/>
                          <a:cs typeface="Calibri" panose="020F0502020204030204" pitchFamily="34" charset="0"/>
                        </a:rPr>
                        <a:t> Se conforma el comité de Mediadores y Encargados de la Convivencia al interior de los cursos con 40 alumnos en total.</a:t>
                      </a:r>
                    </a:p>
                    <a:p>
                      <a:pPr algn="just">
                        <a:buFontTx/>
                        <a:buChar char="-"/>
                      </a:pPr>
                      <a:r>
                        <a:rPr lang="es-CL" sz="1800" baseline="0" dirty="0" smtClean="0">
                          <a:latin typeface="Calibri" panose="020F0502020204030204" pitchFamily="34" charset="0"/>
                          <a:cs typeface="Calibri" panose="020F0502020204030204" pitchFamily="34" charset="0"/>
                        </a:rPr>
                        <a:t> Alumnos aprenden a reconocer: Qué es un conflicto  y  pasos para mediación y negociación.</a:t>
                      </a:r>
                    </a:p>
                    <a:p>
                      <a:pPr algn="just">
                        <a:buFontTx/>
                        <a:buChar char="-"/>
                      </a:pPr>
                      <a:r>
                        <a:rPr lang="es-CL" sz="1800" baseline="0" dirty="0" smtClean="0">
                          <a:latin typeface="Calibri" panose="020F0502020204030204" pitchFamily="34" charset="0"/>
                          <a:cs typeface="Calibri" panose="020F0502020204030204" pitchFamily="34" charset="0"/>
                        </a:rPr>
                        <a:t> Alumnos obtienen herramientas en resolución de conflictos.</a:t>
                      </a:r>
                    </a:p>
                  </a:txBody>
                  <a:tcPr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428604"/>
          <a:ext cx="8501122" cy="5929354"/>
        </p:xfrm>
        <a:graphic>
          <a:graphicData uri="http://schemas.openxmlformats.org/drawingml/2006/table">
            <a:tbl>
              <a:tblPr firstRow="1" bandRow="1">
                <a:tableStyleId>{5C22544A-7EE6-4342-B048-85BDC9FD1C3A}</a:tableStyleId>
              </a:tblPr>
              <a:tblGrid>
                <a:gridCol w="3071834"/>
                <a:gridCol w="5429288"/>
              </a:tblGrid>
              <a:tr h="1269208">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a:t>
                      </a:r>
                      <a:r>
                        <a:rPr lang="es-CL" sz="2000" i="1" baseline="0" dirty="0" smtClean="0">
                          <a:solidFill>
                            <a:srgbClr val="FFFF00"/>
                          </a:solidFill>
                          <a:latin typeface="Calibri" panose="020F0502020204030204" pitchFamily="34" charset="0"/>
                          <a:cs typeface="Calibri" panose="020F0502020204030204" pitchFamily="34" charset="0"/>
                        </a:rPr>
                        <a:t> </a:t>
                      </a:r>
                    </a:p>
                    <a:p>
                      <a:pPr algn="ctr"/>
                      <a:r>
                        <a:rPr lang="es-CL" sz="2000" i="1" baseline="0" dirty="0" smtClean="0">
                          <a:solidFill>
                            <a:srgbClr val="FFFF00"/>
                          </a:solidFill>
                          <a:latin typeface="Calibri" panose="020F0502020204030204" pitchFamily="34" charset="0"/>
                          <a:cs typeface="Calibri" panose="020F0502020204030204" pitchFamily="34" charset="0"/>
                        </a:rPr>
                        <a:t>TALLERES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4660146">
                <a:tc>
                  <a:txBody>
                    <a:bodyPr/>
                    <a:lstStyle/>
                    <a:p>
                      <a:pPr algn="ctr"/>
                      <a:r>
                        <a:rPr lang="es-CL" sz="2000" b="1" i="1" dirty="0" smtClean="0">
                          <a:latin typeface="Calibri" panose="020F0502020204030204" pitchFamily="34" charset="0"/>
                          <a:cs typeface="Calibri" panose="020F0502020204030204" pitchFamily="34" charset="0"/>
                        </a:rPr>
                        <a:t>TALLER MOTIVACIONAL:</a:t>
                      </a:r>
                      <a:r>
                        <a:rPr lang="es-CL" sz="2000" b="1" i="1" baseline="0" dirty="0" smtClean="0">
                          <a:latin typeface="Calibri" panose="020F0502020204030204" pitchFamily="34" charset="0"/>
                          <a:cs typeface="Calibri" panose="020F0502020204030204" pitchFamily="34" charset="0"/>
                        </a:rPr>
                        <a:t> IDENTIDAD INSTITUTANA.</a:t>
                      </a:r>
                      <a:endParaRPr lang="es-CL" sz="2000" b="1" i="1" dirty="0" smtClean="0">
                        <a:latin typeface="Calibri" panose="020F0502020204030204" pitchFamily="34" charset="0"/>
                        <a:cs typeface="Calibri" panose="020F0502020204030204" pitchFamily="34" charset="0"/>
                      </a:endParaRPr>
                    </a:p>
                    <a:p>
                      <a:pPr algn="ctr"/>
                      <a:endParaRPr lang="es-CL" sz="20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dirty="0" smtClean="0">
                          <a:latin typeface="Calibri" panose="020F0502020204030204" pitchFamily="34" charset="0"/>
                          <a:cs typeface="Calibri" panose="020F0502020204030204" pitchFamily="34" charset="0"/>
                        </a:rPr>
                        <a:t>Compromisos</a:t>
                      </a:r>
                      <a:r>
                        <a:rPr lang="es-CL" sz="2000" baseline="0" dirty="0" smtClean="0">
                          <a:latin typeface="Calibri" panose="020F0502020204030204" pitchFamily="34" charset="0"/>
                          <a:cs typeface="Calibri" panose="020F0502020204030204" pitchFamily="34" charset="0"/>
                        </a:rPr>
                        <a:t> en un 100% de los estudiantes en trabajo realizado sobre los valores de la Institución.</a:t>
                      </a:r>
                    </a:p>
                    <a:p>
                      <a:pPr marL="171450" indent="-171450" algn="just">
                        <a:buFontTx/>
                        <a:buChar char="-"/>
                      </a:pPr>
                      <a:r>
                        <a:rPr lang="es-CL" sz="2000" baseline="0" dirty="0" smtClean="0">
                          <a:latin typeface="Calibri" panose="020F0502020204030204" pitchFamily="34" charset="0"/>
                          <a:cs typeface="Calibri" panose="020F0502020204030204" pitchFamily="34" charset="0"/>
                        </a:rPr>
                        <a:t>Se aplican 15 talleres- nivel 1</a:t>
                      </a:r>
                      <a:r>
                        <a:rPr lang="es-CL" sz="2000" baseline="30000" dirty="0" smtClean="0">
                          <a:latin typeface="Calibri" panose="020F0502020204030204" pitchFamily="34" charset="0"/>
                          <a:cs typeface="Calibri" panose="020F0502020204030204" pitchFamily="34" charset="0"/>
                        </a:rPr>
                        <a:t>ro</a:t>
                      </a:r>
                      <a:r>
                        <a:rPr lang="es-CL" sz="2000" baseline="0" dirty="0" smtClean="0">
                          <a:latin typeface="Calibri" panose="020F0502020204030204" pitchFamily="34" charset="0"/>
                          <a:cs typeface="Calibri" panose="020F0502020204030204" pitchFamily="34" charset="0"/>
                        </a:rPr>
                        <a:t> medio.</a:t>
                      </a:r>
                    </a:p>
                    <a:p>
                      <a:pPr marL="171450" indent="-171450" algn="just">
                        <a:buFontTx/>
                        <a:buChar char="-"/>
                      </a:pPr>
                      <a:r>
                        <a:rPr lang="es-CL" sz="2000" baseline="0" dirty="0" smtClean="0">
                          <a:latin typeface="Calibri" panose="020F0502020204030204" pitchFamily="34" charset="0"/>
                          <a:cs typeface="Calibri" panose="020F0502020204030204" pitchFamily="34" charset="0"/>
                        </a:rPr>
                        <a:t>Participan 525 alumnos aprox.</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sobre parte del Proyecto Educativo Institucional, principalmente sobre perfiles de nuestros estudiantes.</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y reflexionan sobre los valores al interior de INSUCO. </a:t>
                      </a:r>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428604"/>
          <a:ext cx="8429684" cy="5662316"/>
        </p:xfrm>
        <a:graphic>
          <a:graphicData uri="http://schemas.openxmlformats.org/drawingml/2006/table">
            <a:tbl>
              <a:tblPr firstRow="1" bandRow="1">
                <a:tableStyleId>{5C22544A-7EE6-4342-B048-85BDC9FD1C3A}</a:tableStyleId>
              </a:tblPr>
              <a:tblGrid>
                <a:gridCol w="2928958"/>
                <a:gridCol w="5500726"/>
              </a:tblGrid>
              <a:tr h="772134">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a:t>
                      </a:r>
                      <a:r>
                        <a:rPr lang="es-CL" sz="2000" i="1" baseline="0" dirty="0" smtClean="0">
                          <a:solidFill>
                            <a:srgbClr val="FFFF00"/>
                          </a:solidFill>
                          <a:latin typeface="Calibri" panose="020F0502020204030204" pitchFamily="34" charset="0"/>
                          <a:cs typeface="Calibri" panose="020F0502020204030204" pitchFamily="34" charset="0"/>
                        </a:rPr>
                        <a:t> </a:t>
                      </a:r>
                    </a:p>
                    <a:p>
                      <a:pPr algn="ctr"/>
                      <a:r>
                        <a:rPr lang="es-CL" sz="2000" i="1" baseline="0" dirty="0" smtClean="0">
                          <a:solidFill>
                            <a:srgbClr val="FFFF00"/>
                          </a:solidFill>
                          <a:latin typeface="Calibri" panose="020F0502020204030204" pitchFamily="34" charset="0"/>
                          <a:cs typeface="Calibri" panose="020F0502020204030204" pitchFamily="34" charset="0"/>
                        </a:rPr>
                        <a:t>TALLERES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4890182">
                <a:tc>
                  <a:txBody>
                    <a:bodyPr/>
                    <a:lstStyle/>
                    <a:p>
                      <a:pPr algn="ctr"/>
                      <a:r>
                        <a:rPr lang="es-CL" sz="2000" b="1" i="1" dirty="0" smtClean="0">
                          <a:latin typeface="Calibri" panose="020F0502020204030204" pitchFamily="34" charset="0"/>
                          <a:cs typeface="Calibri" panose="020F0502020204030204" pitchFamily="34" charset="0"/>
                        </a:rPr>
                        <a:t>TALLER MOTIVACIONAL:</a:t>
                      </a:r>
                      <a:r>
                        <a:rPr lang="es-CL" sz="2000" b="1" i="1" baseline="0" dirty="0" smtClean="0">
                          <a:latin typeface="Calibri" panose="020F0502020204030204" pitchFamily="34" charset="0"/>
                          <a:cs typeface="Calibri" panose="020F0502020204030204" pitchFamily="34" charset="0"/>
                        </a:rPr>
                        <a:t> IDENTIDAD INSTITUTANA.</a:t>
                      </a:r>
                      <a:endParaRPr lang="es-CL" sz="2000" b="1" i="1" dirty="0" smtClean="0">
                        <a:latin typeface="Calibri" panose="020F0502020204030204" pitchFamily="34" charset="0"/>
                        <a:cs typeface="Calibri" panose="020F0502020204030204" pitchFamily="34" charset="0"/>
                      </a:endParaRPr>
                    </a:p>
                    <a:p>
                      <a:pPr algn="ctr"/>
                      <a:endParaRPr lang="es-CL" sz="20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dirty="0" smtClean="0">
                          <a:latin typeface="Calibri" panose="020F0502020204030204" pitchFamily="34" charset="0"/>
                          <a:cs typeface="Calibri" panose="020F0502020204030204" pitchFamily="34" charset="0"/>
                        </a:rPr>
                        <a:t>Compromisos</a:t>
                      </a:r>
                      <a:r>
                        <a:rPr lang="es-CL" sz="2000" baseline="0" dirty="0" smtClean="0">
                          <a:latin typeface="Calibri" panose="020F0502020204030204" pitchFamily="34" charset="0"/>
                          <a:cs typeface="Calibri" panose="020F0502020204030204" pitchFamily="34" charset="0"/>
                        </a:rPr>
                        <a:t> en un 100% de los estudiantes en trabajo realizado sobre los valores de la Institución.</a:t>
                      </a:r>
                    </a:p>
                    <a:p>
                      <a:pPr marL="171450" indent="-171450" algn="just">
                        <a:buFontTx/>
                        <a:buChar char="-"/>
                      </a:pPr>
                      <a:r>
                        <a:rPr lang="es-CL" sz="2000" baseline="0" dirty="0" smtClean="0">
                          <a:latin typeface="Calibri" panose="020F0502020204030204" pitchFamily="34" charset="0"/>
                          <a:cs typeface="Calibri" panose="020F0502020204030204" pitchFamily="34" charset="0"/>
                        </a:rPr>
                        <a:t>Se aplican 15 talleres- nivel 1</a:t>
                      </a:r>
                      <a:r>
                        <a:rPr lang="es-CL" sz="2000" baseline="30000" dirty="0" smtClean="0">
                          <a:latin typeface="Calibri" panose="020F0502020204030204" pitchFamily="34" charset="0"/>
                          <a:cs typeface="Calibri" panose="020F0502020204030204" pitchFamily="34" charset="0"/>
                        </a:rPr>
                        <a:t>ro</a:t>
                      </a:r>
                      <a:r>
                        <a:rPr lang="es-CL" sz="2000" baseline="0" dirty="0" smtClean="0">
                          <a:latin typeface="Calibri" panose="020F0502020204030204" pitchFamily="34" charset="0"/>
                          <a:cs typeface="Calibri" panose="020F0502020204030204" pitchFamily="34" charset="0"/>
                        </a:rPr>
                        <a:t> medio.</a:t>
                      </a:r>
                    </a:p>
                    <a:p>
                      <a:pPr marL="171450" indent="-171450" algn="just">
                        <a:buFontTx/>
                        <a:buChar char="-"/>
                      </a:pPr>
                      <a:r>
                        <a:rPr lang="es-CL" sz="2000" baseline="0" dirty="0" smtClean="0">
                          <a:latin typeface="Calibri" panose="020F0502020204030204" pitchFamily="34" charset="0"/>
                          <a:cs typeface="Calibri" panose="020F0502020204030204" pitchFamily="34" charset="0"/>
                        </a:rPr>
                        <a:t>Participan 525 alumnos aprox.</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sobre parte del Proyecto Educativo Institucional, principalmente sobre perfiles de nuestros estudiantes.</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y reflexionan sobre los valores al interior de INSUCO. </a:t>
                      </a:r>
                    </a:p>
                  </a:txBody>
                  <a:tcPr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85729"/>
          <a:ext cx="8501122" cy="6265275"/>
        </p:xfrm>
        <a:graphic>
          <a:graphicData uri="http://schemas.openxmlformats.org/drawingml/2006/table">
            <a:tbl>
              <a:tblPr firstRow="1" bandRow="1">
                <a:tableStyleId>{5C22544A-7EE6-4342-B048-85BDC9FD1C3A}</a:tableStyleId>
              </a:tblPr>
              <a:tblGrid>
                <a:gridCol w="2286016"/>
                <a:gridCol w="6215106"/>
              </a:tblGrid>
              <a:tr h="955672">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a:t>
                      </a:r>
                      <a:r>
                        <a:rPr lang="es-CL" sz="2000" i="1" baseline="0" dirty="0" smtClean="0">
                          <a:solidFill>
                            <a:srgbClr val="FFFF00"/>
                          </a:solidFill>
                          <a:latin typeface="Calibri" panose="020F0502020204030204" pitchFamily="34" charset="0"/>
                          <a:cs typeface="Calibri" panose="020F0502020204030204" pitchFamily="34" charset="0"/>
                        </a:rPr>
                        <a:t>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910221">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CONDUCTUALES GENERALES Y DE FORMACIÓN LABORAL</a:t>
                      </a:r>
                      <a:endParaRPr lang="es-CL" sz="2000" b="1" i="1" dirty="0">
                        <a:latin typeface="Calibri" panose="020F0502020204030204" pitchFamily="34" charset="0"/>
                        <a:cs typeface="Calibri" panose="020F0502020204030204" pitchFamily="34" charset="0"/>
                      </a:endParaRPr>
                    </a:p>
                  </a:txBody>
                  <a:tcPr anchor="ctr"/>
                </a:tc>
                <a:tc>
                  <a:txBody>
                    <a:bodyPr/>
                    <a:lstStyle/>
                    <a:p>
                      <a:pPr algn="just">
                        <a:buFontTx/>
                        <a:buChar char="-"/>
                      </a:pPr>
                      <a:r>
                        <a:rPr lang="es-CL" sz="1800" dirty="0" smtClean="0">
                          <a:latin typeface="Calibri" panose="020F0502020204030204" pitchFamily="34" charset="0"/>
                          <a:cs typeface="Calibri" panose="020F0502020204030204" pitchFamily="34" charset="0"/>
                        </a:rPr>
                        <a:t> Se aplican talleres en</a:t>
                      </a:r>
                      <a:r>
                        <a:rPr lang="es-CL" sz="1800" baseline="0" dirty="0" smtClean="0">
                          <a:latin typeface="Calibri" panose="020F0502020204030204" pitchFamily="34" charset="0"/>
                          <a:cs typeface="Calibri" panose="020F0502020204030204" pitchFamily="34" charset="0"/>
                        </a:rPr>
                        <a:t> 12 primeros medios de la Institución.</a:t>
                      </a:r>
                    </a:p>
                    <a:p>
                      <a:pPr algn="just">
                        <a:buFontTx/>
                        <a:buChar char="-"/>
                      </a:pPr>
                      <a:r>
                        <a:rPr lang="es-CL" sz="1800" baseline="0" dirty="0" smtClean="0">
                          <a:latin typeface="Calibri" panose="020F0502020204030204" pitchFamily="34" charset="0"/>
                          <a:cs typeface="Calibri" panose="020F0502020204030204" pitchFamily="34" charset="0"/>
                        </a:rPr>
                        <a:t> Participan aprox. 400 alumnos.</a:t>
                      </a:r>
                    </a:p>
                    <a:p>
                      <a:pPr algn="just">
                        <a:buFontTx/>
                        <a:buChar char="-"/>
                      </a:pPr>
                      <a:r>
                        <a:rPr lang="es-CL" sz="1800" baseline="0" dirty="0" smtClean="0">
                          <a:latin typeface="Calibri" panose="020F0502020204030204" pitchFamily="34" charset="0"/>
                          <a:cs typeface="Calibri" panose="020F0502020204030204" pitchFamily="34" charset="0"/>
                        </a:rPr>
                        <a:t> Alumnos conocen técnicas de relajación y autorregulación.</a:t>
                      </a:r>
                    </a:p>
                    <a:p>
                      <a:pPr algn="just">
                        <a:buFontTx/>
                        <a:buChar char="-"/>
                      </a:pPr>
                      <a:r>
                        <a:rPr lang="es-CL" sz="1800" baseline="0" dirty="0" smtClean="0">
                          <a:latin typeface="Calibri" panose="020F0502020204030204" pitchFamily="34" charset="0"/>
                          <a:cs typeface="Calibri" panose="020F0502020204030204" pitchFamily="34" charset="0"/>
                        </a:rPr>
                        <a:t> Trabajan en normas y límites.</a:t>
                      </a:r>
                    </a:p>
                    <a:p>
                      <a:pPr algn="just">
                        <a:buFontTx/>
                        <a:buChar char="-"/>
                      </a:pPr>
                      <a:r>
                        <a:rPr lang="es-CL" sz="1800" baseline="0" dirty="0" smtClean="0">
                          <a:latin typeface="Calibri" panose="020F0502020204030204" pitchFamily="34" charset="0"/>
                          <a:cs typeface="Calibri" panose="020F0502020204030204" pitchFamily="34" charset="0"/>
                        </a:rPr>
                        <a:t> Generan compromisos sobre proyecto de vida.</a:t>
                      </a:r>
                    </a:p>
                    <a:p>
                      <a:pPr algn="just">
                        <a:buFontTx/>
                        <a:buChar char="-"/>
                      </a:pPr>
                      <a:r>
                        <a:rPr lang="es-CL" sz="1800" baseline="0" dirty="0" smtClean="0">
                          <a:latin typeface="Calibri" panose="020F0502020204030204" pitchFamily="34" charset="0"/>
                          <a:cs typeface="Calibri" panose="020F0502020204030204" pitchFamily="34" charset="0"/>
                        </a:rPr>
                        <a:t> Sensibilización sobre violencia escolar.</a:t>
                      </a:r>
                    </a:p>
                  </a:txBody>
                  <a:tcPr anchor="ctr"/>
                </a:tc>
              </a:tr>
              <a:tr h="2349214">
                <a:tc vMerge="1">
                  <a:txBody>
                    <a:bodyPr/>
                    <a:lstStyle/>
                    <a:p>
                      <a:pPr algn="ctr"/>
                      <a:endParaRPr lang="es-CL" sz="1600" dirty="0">
                        <a:latin typeface="Calibri" panose="020F0502020204030204" pitchFamily="34" charset="0"/>
                        <a:cs typeface="Calibri" panose="020F0502020204030204" pitchFamily="34" charset="0"/>
                      </a:endParaRPr>
                    </a:p>
                  </a:txBody>
                  <a:tcPr/>
                </a:tc>
                <a:tc>
                  <a:txBody>
                    <a:bodyPr/>
                    <a:lstStyle/>
                    <a:p>
                      <a:pPr algn="just">
                        <a:buFontTx/>
                        <a:buChar char="-"/>
                      </a:pPr>
                      <a:r>
                        <a:rPr lang="es-CL" sz="1800" dirty="0" smtClean="0">
                          <a:latin typeface="Calibri" panose="020F0502020204030204" pitchFamily="34" charset="0"/>
                          <a:cs typeface="Calibri" panose="020F0502020204030204" pitchFamily="34" charset="0"/>
                        </a:rPr>
                        <a:t> Se trabaja en todos</a:t>
                      </a:r>
                      <a:r>
                        <a:rPr lang="es-CL" sz="1800" baseline="0" dirty="0" smtClean="0">
                          <a:latin typeface="Calibri" panose="020F0502020204030204" pitchFamily="34" charset="0"/>
                          <a:cs typeface="Calibri" panose="020F0502020204030204" pitchFamily="34" charset="0"/>
                        </a:rPr>
                        <a:t> los 3</a:t>
                      </a:r>
                      <a:r>
                        <a:rPr lang="es-CL" sz="1800" baseline="30000" dirty="0" smtClean="0">
                          <a:latin typeface="Calibri" panose="020F0502020204030204" pitchFamily="34" charset="0"/>
                          <a:cs typeface="Calibri" panose="020F0502020204030204" pitchFamily="34" charset="0"/>
                        </a:rPr>
                        <a:t>ros</a:t>
                      </a:r>
                      <a:r>
                        <a:rPr lang="es-CL" sz="1800" baseline="0" dirty="0" smtClean="0">
                          <a:latin typeface="Calibri" panose="020F0502020204030204" pitchFamily="34" charset="0"/>
                          <a:cs typeface="Calibri" panose="020F0502020204030204" pitchFamily="34" charset="0"/>
                        </a:rPr>
                        <a:t> medios.</a:t>
                      </a:r>
                    </a:p>
                    <a:p>
                      <a:pPr algn="just">
                        <a:buFontTx/>
                        <a:buChar char="-"/>
                      </a:pPr>
                      <a:r>
                        <a:rPr lang="es-CL" sz="1800" baseline="0" dirty="0" smtClean="0">
                          <a:latin typeface="Calibri" panose="020F0502020204030204" pitchFamily="34" charset="0"/>
                          <a:cs typeface="Calibri" panose="020F0502020204030204" pitchFamily="34" charset="0"/>
                        </a:rPr>
                        <a:t> Se aplican 3 sesiones por curso, un total de 33 talleres realizados.</a:t>
                      </a:r>
                    </a:p>
                    <a:p>
                      <a:pPr algn="just">
                        <a:buFontTx/>
                        <a:buChar char="-"/>
                      </a:pPr>
                      <a:r>
                        <a:rPr lang="es-CL" sz="1800" baseline="0" dirty="0" smtClean="0">
                          <a:latin typeface="Calibri" panose="020F0502020204030204" pitchFamily="34" charset="0"/>
                          <a:cs typeface="Calibri" panose="020F0502020204030204" pitchFamily="34" charset="0"/>
                        </a:rPr>
                        <a:t> Participan 450 alumnos aprox.</a:t>
                      </a:r>
                    </a:p>
                    <a:p>
                      <a:pPr algn="just">
                        <a:buFontTx/>
                        <a:buChar char="-"/>
                      </a:pPr>
                      <a:r>
                        <a:rPr lang="es-CL" sz="1800" baseline="0" dirty="0" smtClean="0">
                          <a:latin typeface="Calibri" panose="020F0502020204030204" pitchFamily="34" charset="0"/>
                          <a:cs typeface="Calibri" panose="020F0502020204030204" pitchFamily="34" charset="0"/>
                        </a:rPr>
                        <a:t> Alumnos obtienen herramientas en habilidades Sociales y entrevistas de práctica profesional.</a:t>
                      </a:r>
                    </a:p>
                    <a:p>
                      <a:pPr algn="just">
                        <a:buFontTx/>
                        <a:buChar char="-"/>
                      </a:pPr>
                      <a:endParaRPr lang="es-CL" sz="1800" baseline="0" dirty="0" smtClean="0">
                        <a:latin typeface="Calibri" panose="020F0502020204030204" pitchFamily="34" charset="0"/>
                        <a:cs typeface="Calibri" panose="020F0502020204030204"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85728"/>
          <a:ext cx="8286808" cy="5896632"/>
        </p:xfrm>
        <a:graphic>
          <a:graphicData uri="http://schemas.openxmlformats.org/drawingml/2006/table">
            <a:tbl>
              <a:tblPr firstRow="1" bandRow="1">
                <a:tableStyleId>{5C22544A-7EE6-4342-B048-85BDC9FD1C3A}</a:tableStyleId>
              </a:tblPr>
              <a:tblGrid>
                <a:gridCol w="2571768"/>
                <a:gridCol w="5715040"/>
              </a:tblGrid>
              <a:tr h="863838">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a:t>
                      </a:r>
                      <a:r>
                        <a:rPr lang="es-CL" sz="2000" i="1" baseline="0" dirty="0" smtClean="0">
                          <a:solidFill>
                            <a:srgbClr val="FFFF00"/>
                          </a:solidFill>
                          <a:latin typeface="Calibri" panose="020F0502020204030204" pitchFamily="34" charset="0"/>
                          <a:cs typeface="Calibri" panose="020F0502020204030204" pitchFamily="34" charset="0"/>
                        </a:rPr>
                        <a:t>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816862">
                <a:tc rowSpan="2">
                  <a:txBody>
                    <a:bodyPr/>
                    <a:lstStyle/>
                    <a:p>
                      <a:pPr algn="ctr"/>
                      <a:r>
                        <a:rPr lang="es-CL" sz="1800" b="1" i="1" baseline="0" dirty="0" smtClean="0">
                          <a:latin typeface="Calibri" panose="020F0502020204030204" pitchFamily="34" charset="0"/>
                          <a:cs typeface="Calibri" panose="020F0502020204030204" pitchFamily="34" charset="0"/>
                        </a:rPr>
                        <a:t>ORIENTACIÓN VOCACIONAL Y PSICOLOGÍA LABORAL</a:t>
                      </a:r>
                      <a:endParaRPr lang="es-CL" sz="18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baseline="0" dirty="0" smtClean="0"/>
                        <a:t>Se aplican 2 sesiones a todos los 2</a:t>
                      </a:r>
                      <a:r>
                        <a:rPr lang="es-CL" sz="2000" baseline="30000" dirty="0" smtClean="0"/>
                        <a:t>dos</a:t>
                      </a:r>
                      <a:r>
                        <a:rPr lang="es-CL" sz="2000" baseline="0" dirty="0" smtClean="0"/>
                        <a:t> medios, total 30 talleres.</a:t>
                      </a:r>
                    </a:p>
                    <a:p>
                      <a:pPr marL="171450" indent="-171450" algn="just">
                        <a:buFontTx/>
                        <a:buChar char="-"/>
                      </a:pPr>
                      <a:r>
                        <a:rPr lang="es-CL" sz="2000" baseline="0" dirty="0" smtClean="0"/>
                        <a:t>Participan aprox. 450 alumnos.</a:t>
                      </a:r>
                    </a:p>
                    <a:p>
                      <a:pPr marL="171450" indent="-171450" algn="just">
                        <a:buFontTx/>
                        <a:buChar char="-"/>
                      </a:pPr>
                      <a:r>
                        <a:rPr lang="es-CL" sz="2000" baseline="0" dirty="0" smtClean="0"/>
                        <a:t>El 100% participa en </a:t>
                      </a:r>
                      <a:r>
                        <a:rPr lang="es-CL" sz="2000" baseline="0" dirty="0" err="1" smtClean="0"/>
                        <a:t>act</a:t>
                      </a:r>
                      <a:r>
                        <a:rPr lang="es-CL" sz="2000" baseline="0" dirty="0" smtClean="0"/>
                        <a:t>. de autoconocimiento.</a:t>
                      </a:r>
                    </a:p>
                    <a:p>
                      <a:pPr marL="171450" indent="-171450" algn="just">
                        <a:buFontTx/>
                        <a:buChar char="-"/>
                      </a:pPr>
                      <a:r>
                        <a:rPr lang="es-CL" sz="2000" baseline="0" dirty="0" smtClean="0"/>
                        <a:t>Se entrega al 100% su resultado en orientación vocacional: Siendo administración la preferencia (40%).</a:t>
                      </a:r>
                      <a:endParaRPr lang="es-CL" sz="2000" dirty="0" smtClean="0"/>
                    </a:p>
                  </a:txBody>
                  <a:tcPr anchor="ctr"/>
                </a:tc>
              </a:tr>
              <a:tr h="2215932">
                <a:tc vMerge="1">
                  <a:txBody>
                    <a:bodyPr/>
                    <a:lstStyle/>
                    <a:p>
                      <a:endParaRPr lang="es-CL"/>
                    </a:p>
                  </a:txBody>
                  <a:tcPr/>
                </a:tc>
                <a:tc>
                  <a:txBody>
                    <a:bodyPr/>
                    <a:lstStyle/>
                    <a:p>
                      <a:pPr marL="171450" indent="-171450" algn="just">
                        <a:buFontTx/>
                        <a:buChar char="-"/>
                      </a:pPr>
                      <a:r>
                        <a:rPr lang="es-CL" sz="2000" dirty="0" smtClean="0"/>
                        <a:t>Se aplican 4 sesiones a todos los 4</a:t>
                      </a:r>
                      <a:r>
                        <a:rPr lang="es-CL" sz="2000" baseline="30000" dirty="0" smtClean="0"/>
                        <a:t>tos</a:t>
                      </a:r>
                      <a:r>
                        <a:rPr lang="es-CL" sz="2000" dirty="0" smtClean="0"/>
                        <a:t> medios, total 44 talleres.</a:t>
                      </a:r>
                    </a:p>
                    <a:p>
                      <a:pPr marL="171450" indent="-171450" algn="just">
                        <a:buFontTx/>
                        <a:buNone/>
                      </a:pPr>
                      <a:r>
                        <a:rPr lang="es-CL" sz="2000" dirty="0" smtClean="0"/>
                        <a:t>-Participan</a:t>
                      </a:r>
                      <a:r>
                        <a:rPr lang="es-CL" sz="2000" baseline="0" dirty="0" smtClean="0"/>
                        <a:t> 280 estudiantes aproximadamente.</a:t>
                      </a:r>
                      <a:endParaRPr lang="es-CL" sz="2000" dirty="0" smtClean="0"/>
                    </a:p>
                    <a:p>
                      <a:pPr marL="171450" indent="-171450" algn="just">
                        <a:buFontTx/>
                        <a:buChar char="-"/>
                      </a:pPr>
                      <a:r>
                        <a:rPr lang="es-CL" sz="2000" dirty="0" smtClean="0"/>
                        <a:t>El 100% de los alumnos participa en actividades de psicología</a:t>
                      </a:r>
                      <a:r>
                        <a:rPr lang="es-CL" sz="2000" baseline="0" dirty="0" smtClean="0"/>
                        <a:t> laboral.</a:t>
                      </a:r>
                      <a:endParaRPr lang="es-CL" sz="2000" dirty="0" smtClean="0"/>
                    </a:p>
                  </a:txBody>
                  <a:tcPr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8640"/>
            <a:ext cx="9144000" cy="646331"/>
          </a:xfrm>
          <a:prstGeom prst="rect">
            <a:avLst/>
          </a:prstGeom>
        </p:spPr>
        <p:txBody>
          <a:bodyPr wrap="square">
            <a:spAutoFit/>
          </a:bodyPr>
          <a:lstStyle/>
          <a:p>
            <a:r>
              <a:rPr lang="es-ES" sz="3600" dirty="0" smtClean="0"/>
              <a:t> </a:t>
            </a:r>
          </a:p>
        </p:txBody>
      </p:sp>
      <p:graphicFrame>
        <p:nvGraphicFramePr>
          <p:cNvPr id="3" name="2 Tabla"/>
          <p:cNvGraphicFramePr>
            <a:graphicFrameLocks noGrp="1"/>
          </p:cNvGraphicFramePr>
          <p:nvPr/>
        </p:nvGraphicFramePr>
        <p:xfrm>
          <a:off x="357158" y="571480"/>
          <a:ext cx="8429684" cy="5500726"/>
        </p:xfrm>
        <a:graphic>
          <a:graphicData uri="http://schemas.openxmlformats.org/drawingml/2006/table">
            <a:tbl>
              <a:tblPr firstRow="1" bandRow="1">
                <a:tableStyleId>{5C22544A-7EE6-4342-B048-85BDC9FD1C3A}</a:tableStyleId>
              </a:tblPr>
              <a:tblGrid>
                <a:gridCol w="8429684"/>
              </a:tblGrid>
              <a:tr h="5500726">
                <a:tc>
                  <a:txBody>
                    <a:bodyPr/>
                    <a:lstStyle/>
                    <a:p>
                      <a:r>
                        <a:rPr lang="es-ES" sz="1800" dirty="0" smtClean="0"/>
                        <a:t> </a:t>
                      </a:r>
                    </a:p>
                    <a:p>
                      <a:pPr algn="just"/>
                      <a:r>
                        <a:rPr lang="es-ES" sz="1800" dirty="0" smtClean="0"/>
                        <a:t>               </a:t>
                      </a:r>
                    </a:p>
                    <a:p>
                      <a:pPr algn="just"/>
                      <a:r>
                        <a:rPr lang="es-ES" sz="1800" i="1" dirty="0" smtClean="0"/>
                        <a:t>               </a:t>
                      </a:r>
                      <a:r>
                        <a:rPr lang="es-ES" sz="3200" i="1" dirty="0" smtClean="0"/>
                        <a:t>Aspiramos a formar futuros profesionales de la Administración y el Comercio con un efectivo manejo de las tecnologías de información computacional y equipos para la asistencia administrativa y contable, para realizar con eficiencia las tareas que hoy se exigen en estas áreas de la economía y el servicio</a:t>
                      </a:r>
                      <a:r>
                        <a:rPr lang="es-ES" sz="3200" dirty="0" smtClean="0"/>
                        <a:t>.</a:t>
                      </a:r>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357166"/>
          <a:ext cx="8429684" cy="6221434"/>
        </p:xfrm>
        <a:graphic>
          <a:graphicData uri="http://schemas.openxmlformats.org/drawingml/2006/table">
            <a:tbl>
              <a:tblPr firstRow="1" bandRow="1">
                <a:tableStyleId>{5C22544A-7EE6-4342-B048-85BDC9FD1C3A}</a:tableStyleId>
              </a:tblPr>
              <a:tblGrid>
                <a:gridCol w="2500330"/>
                <a:gridCol w="5929354"/>
              </a:tblGrid>
              <a:tr h="768530">
                <a:tc>
                  <a:txBody>
                    <a:bodyPr/>
                    <a:lstStyle/>
                    <a:p>
                      <a:pPr algn="ctr"/>
                      <a:r>
                        <a:rPr lang="es-CL" sz="1800" i="1" dirty="0" smtClean="0">
                          <a:solidFill>
                            <a:srgbClr val="FFFF00"/>
                          </a:solidFill>
                          <a:latin typeface="Calibri" panose="020F0502020204030204" pitchFamily="34" charset="0"/>
                          <a:cs typeface="Calibri" panose="020F0502020204030204" pitchFamily="34" charset="0"/>
                        </a:rPr>
                        <a:t>ACCIONES : TALLERES CON</a:t>
                      </a:r>
                      <a:r>
                        <a:rPr lang="es-CL" sz="1800" i="1" baseline="0" dirty="0" smtClean="0">
                          <a:solidFill>
                            <a:srgbClr val="FFFF00"/>
                          </a:solidFill>
                          <a:latin typeface="Calibri" panose="020F0502020204030204" pitchFamily="34" charset="0"/>
                          <a:cs typeface="Calibri" panose="020F0502020204030204" pitchFamily="34" charset="0"/>
                        </a:rPr>
                        <a:t> ALUMNOS</a:t>
                      </a:r>
                      <a:endParaRPr lang="es-CL" sz="18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1800" i="1" dirty="0" smtClean="0">
                          <a:solidFill>
                            <a:srgbClr val="FFFF00"/>
                          </a:solidFill>
                          <a:latin typeface="Calibri" panose="020F0502020204030204" pitchFamily="34" charset="0"/>
                          <a:cs typeface="Calibri" panose="020F0502020204030204" pitchFamily="34" charset="0"/>
                        </a:rPr>
                        <a:t>INDICADORES DE LOGRO</a:t>
                      </a:r>
                      <a:endParaRPr lang="es-CL" sz="1800" i="1" dirty="0">
                        <a:solidFill>
                          <a:srgbClr val="FFFF00"/>
                        </a:solidFill>
                        <a:latin typeface="Calibri" panose="020F0502020204030204" pitchFamily="34" charset="0"/>
                        <a:cs typeface="Calibri" panose="020F0502020204030204" pitchFamily="34" charset="0"/>
                      </a:endParaRPr>
                    </a:p>
                  </a:txBody>
                  <a:tcPr anchor="ctr"/>
                </a:tc>
              </a:tr>
              <a:tr h="2415380">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PSICOEDUCATIVOS: ESTRATEGIAS DE APRENDIZAJE Y USO DE MEDIO TECNOLÓGICOS</a:t>
                      </a:r>
                      <a:endParaRPr lang="es-CL" sz="2000" b="1" i="1" dirty="0">
                        <a:latin typeface="Calibri" panose="020F0502020204030204" pitchFamily="34" charset="0"/>
                        <a:cs typeface="Calibri" panose="020F0502020204030204" pitchFamily="34" charset="0"/>
                      </a:endParaRPr>
                    </a:p>
                  </a:txBody>
                  <a:tcPr anchor="ctr"/>
                </a:tc>
                <a:tc>
                  <a:txBody>
                    <a:bodyPr/>
                    <a:lstStyle/>
                    <a:p>
                      <a:pPr marL="285750" indent="-285750" algn="just">
                        <a:buFontTx/>
                        <a:buChar char="-"/>
                      </a:pPr>
                      <a:r>
                        <a:rPr lang="es-CL" sz="2000" baseline="0" dirty="0" smtClean="0"/>
                        <a:t>Se aplicó a niveles de 1ro medio.</a:t>
                      </a:r>
                    </a:p>
                    <a:p>
                      <a:pPr marL="285750" indent="-285750" algn="just">
                        <a:buFontTx/>
                        <a:buChar char="-"/>
                      </a:pPr>
                      <a:r>
                        <a:rPr lang="es-CL" sz="2000" baseline="0" dirty="0" smtClean="0"/>
                        <a:t>Participaron 200 alumnos.</a:t>
                      </a:r>
                    </a:p>
                    <a:p>
                      <a:pPr marL="285750" indent="-285750" algn="just">
                        <a:buFontTx/>
                        <a:buChar char="-"/>
                      </a:pPr>
                      <a:r>
                        <a:rPr lang="es-CL" sz="2000" baseline="0" dirty="0" smtClean="0"/>
                        <a:t>Se aplicaron 6 talleres.</a:t>
                      </a:r>
                    </a:p>
                    <a:p>
                      <a:pPr marL="285750" indent="-285750" algn="just">
                        <a:buFontTx/>
                        <a:buChar char="-"/>
                      </a:pPr>
                      <a:r>
                        <a:rPr lang="es-CL" sz="2000" baseline="0" dirty="0" smtClean="0"/>
                        <a:t>Alumnos lograr identificar y aplicar técnicas en escucha activa y atención selectiva.</a:t>
                      </a:r>
                    </a:p>
                  </a:txBody>
                  <a:tcPr anchor="ctr"/>
                </a:tc>
              </a:tr>
              <a:tr h="3037524">
                <a:tc vMerge="1">
                  <a:txBody>
                    <a:bodyPr/>
                    <a:lstStyle/>
                    <a:p>
                      <a:endParaRPr lang="es-CL"/>
                    </a:p>
                  </a:txBody>
                  <a:tcPr/>
                </a:tc>
                <a:tc>
                  <a:txBody>
                    <a:bodyPr/>
                    <a:lstStyle/>
                    <a:p>
                      <a:pPr lvl="0"/>
                      <a:r>
                        <a:rPr lang="es-CL" sz="2000" baseline="0" dirty="0" smtClean="0"/>
                        <a:t>- </a:t>
                      </a:r>
                      <a:r>
                        <a:rPr kumimoji="0" lang="es-ES" sz="2000" kern="1200" dirty="0" smtClean="0">
                          <a:solidFill>
                            <a:schemeClr val="dk1"/>
                          </a:solidFill>
                          <a:latin typeface="+mn-lt"/>
                          <a:ea typeface="+mn-ea"/>
                          <a:cs typeface="+mn-cs"/>
                        </a:rPr>
                        <a:t>Los estudiantes conocieron lo que es la </a:t>
                      </a:r>
                      <a:r>
                        <a:rPr kumimoji="0" lang="es-ES" sz="2000" kern="1200" dirty="0" err="1" smtClean="0">
                          <a:solidFill>
                            <a:schemeClr val="dk1"/>
                          </a:solidFill>
                          <a:latin typeface="+mn-lt"/>
                          <a:ea typeface="+mn-ea"/>
                          <a:cs typeface="+mn-cs"/>
                        </a:rPr>
                        <a:t>nomofobia</a:t>
                      </a:r>
                      <a:r>
                        <a:rPr kumimoji="0" lang="es-ES" sz="2000" kern="1200" dirty="0" smtClean="0">
                          <a:solidFill>
                            <a:schemeClr val="dk1"/>
                          </a:solidFill>
                          <a:latin typeface="+mn-lt"/>
                          <a:ea typeface="+mn-ea"/>
                          <a:cs typeface="+mn-cs"/>
                        </a:rPr>
                        <a:t>. </a:t>
                      </a:r>
                      <a:endParaRPr kumimoji="0" lang="es-CL" sz="2000" kern="1200" dirty="0" smtClean="0">
                        <a:solidFill>
                          <a:schemeClr val="dk1"/>
                        </a:solidFill>
                        <a:latin typeface="+mn-lt"/>
                        <a:ea typeface="+mn-ea"/>
                        <a:cs typeface="+mn-cs"/>
                      </a:endParaRPr>
                    </a:p>
                    <a:p>
                      <a:pPr lvl="0">
                        <a:buFontTx/>
                        <a:buChar char="-"/>
                      </a:pPr>
                      <a:r>
                        <a:rPr kumimoji="0" lang="es-ES" sz="2000" kern="1200" baseline="0" dirty="0" smtClean="0">
                          <a:solidFill>
                            <a:schemeClr val="dk1"/>
                          </a:solidFill>
                          <a:latin typeface="+mn-lt"/>
                          <a:ea typeface="+mn-ea"/>
                          <a:cs typeface="+mn-cs"/>
                        </a:rPr>
                        <a:t>Se aplicó instrumento para evaluar el grado de </a:t>
                      </a:r>
                      <a:r>
                        <a:rPr kumimoji="0" lang="es-ES" sz="2000" kern="1200" baseline="0" dirty="0" err="1" smtClean="0">
                          <a:solidFill>
                            <a:schemeClr val="dk1"/>
                          </a:solidFill>
                          <a:latin typeface="+mn-lt"/>
                          <a:ea typeface="+mn-ea"/>
                          <a:cs typeface="+mn-cs"/>
                        </a:rPr>
                        <a:t>nomofobia</a:t>
                      </a:r>
                      <a:r>
                        <a:rPr kumimoji="0" lang="es-ES" sz="2000" kern="1200" baseline="0" dirty="0" smtClean="0">
                          <a:solidFill>
                            <a:schemeClr val="dk1"/>
                          </a:solidFill>
                          <a:latin typeface="+mn-lt"/>
                          <a:ea typeface="+mn-ea"/>
                          <a:cs typeface="+mn-cs"/>
                        </a:rPr>
                        <a:t>, obteniendo como resultado 73% presenta síntomas de dependencia y un 6% tiene el trastorno.</a:t>
                      </a:r>
                    </a:p>
                    <a:p>
                      <a:pPr lvl="0"/>
                      <a:r>
                        <a:rPr kumimoji="0" lang="es-ES" sz="2000" kern="1200" dirty="0" smtClean="0">
                          <a:solidFill>
                            <a:schemeClr val="dk1"/>
                          </a:solidFill>
                          <a:latin typeface="+mn-lt"/>
                          <a:ea typeface="+mn-ea"/>
                          <a:cs typeface="+mn-cs"/>
                        </a:rPr>
                        <a:t>-</a:t>
                      </a:r>
                      <a:r>
                        <a:rPr kumimoji="0" lang="es-ES" sz="2000" kern="1200" baseline="0" dirty="0" smtClean="0">
                          <a:solidFill>
                            <a:schemeClr val="dk1"/>
                          </a:solidFill>
                          <a:latin typeface="+mn-lt"/>
                          <a:ea typeface="+mn-ea"/>
                          <a:cs typeface="+mn-cs"/>
                        </a:rPr>
                        <a:t> </a:t>
                      </a:r>
                      <a:r>
                        <a:rPr kumimoji="0" lang="es-ES" sz="2000" kern="1200" dirty="0" smtClean="0">
                          <a:solidFill>
                            <a:schemeClr val="dk1"/>
                          </a:solidFill>
                          <a:latin typeface="+mn-lt"/>
                          <a:ea typeface="+mn-ea"/>
                          <a:cs typeface="+mn-cs"/>
                        </a:rPr>
                        <a:t>Conocieron lo que era el </a:t>
                      </a:r>
                      <a:r>
                        <a:rPr kumimoji="0" lang="es-ES" sz="2000" kern="1200" dirty="0" err="1" smtClean="0">
                          <a:solidFill>
                            <a:schemeClr val="dk1"/>
                          </a:solidFill>
                          <a:latin typeface="+mn-lt"/>
                          <a:ea typeface="+mn-ea"/>
                          <a:cs typeface="+mn-cs"/>
                        </a:rPr>
                        <a:t>grooming</a:t>
                      </a:r>
                      <a:r>
                        <a:rPr kumimoji="0" lang="es-ES" sz="2000" kern="1200" dirty="0" smtClean="0">
                          <a:solidFill>
                            <a:schemeClr val="dk1"/>
                          </a:solidFill>
                          <a:latin typeface="+mn-lt"/>
                          <a:ea typeface="+mn-ea"/>
                          <a:cs typeface="+mn-cs"/>
                        </a:rPr>
                        <a:t> y cómo prevenirlo.</a:t>
                      </a:r>
                      <a:endParaRPr kumimoji="0" lang="es-CL" sz="20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0"/>
          <a:ext cx="8501122" cy="6364310"/>
        </p:xfrm>
        <a:graphic>
          <a:graphicData uri="http://schemas.openxmlformats.org/drawingml/2006/table">
            <a:tbl>
              <a:tblPr firstRow="1" bandRow="1">
                <a:tableStyleId>{5C22544A-7EE6-4342-B048-85BDC9FD1C3A}</a:tableStyleId>
              </a:tblPr>
              <a:tblGrid>
                <a:gridCol w="2500330"/>
                <a:gridCol w="6000792"/>
              </a:tblGrid>
              <a:tr h="786179">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 CON</a:t>
                      </a:r>
                      <a:r>
                        <a:rPr lang="es-CL" sz="2000" i="1" baseline="0" dirty="0" smtClean="0">
                          <a:solidFill>
                            <a:srgbClr val="FFFF00"/>
                          </a:solidFill>
                          <a:latin typeface="Calibri" panose="020F0502020204030204" pitchFamily="34" charset="0"/>
                          <a:cs typeface="Calibri" panose="020F0502020204030204" pitchFamily="34" charset="0"/>
                        </a:rPr>
                        <a:t>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470850">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PSICOEDUCATIVOS: ESTRATEGIAS DE APRENDIZAJE Y USO DE MEDIO TECNOLÓGICOS</a:t>
                      </a:r>
                      <a:endParaRPr lang="es-CL" sz="2000" b="1" i="1" dirty="0">
                        <a:latin typeface="Calibri" panose="020F0502020204030204" pitchFamily="34" charset="0"/>
                        <a:cs typeface="Calibri" panose="020F0502020204030204" pitchFamily="34" charset="0"/>
                      </a:endParaRPr>
                    </a:p>
                  </a:txBody>
                  <a:tcPr anchor="ctr"/>
                </a:tc>
                <a:tc>
                  <a:txBody>
                    <a:bodyPr/>
                    <a:lstStyle/>
                    <a:p>
                      <a:pPr marL="285750" indent="-285750" algn="just">
                        <a:buFontTx/>
                        <a:buChar char="-"/>
                      </a:pPr>
                      <a:r>
                        <a:rPr lang="es-CL" sz="2000" baseline="0" dirty="0" smtClean="0"/>
                        <a:t>Se aplicó a niveles de 1ro medio.</a:t>
                      </a:r>
                    </a:p>
                    <a:p>
                      <a:pPr marL="285750" indent="-285750" algn="just">
                        <a:buFontTx/>
                        <a:buChar char="-"/>
                      </a:pPr>
                      <a:r>
                        <a:rPr lang="es-CL" sz="2000" baseline="0" dirty="0" smtClean="0"/>
                        <a:t>Participaron 200 alumnos.</a:t>
                      </a:r>
                    </a:p>
                    <a:p>
                      <a:pPr marL="285750" indent="-285750" algn="just">
                        <a:buFontTx/>
                        <a:buChar char="-"/>
                      </a:pPr>
                      <a:r>
                        <a:rPr lang="es-CL" sz="2000" baseline="0" dirty="0" smtClean="0"/>
                        <a:t>Se aplicaron 6 talleres.</a:t>
                      </a:r>
                    </a:p>
                    <a:p>
                      <a:pPr marL="285750" indent="-285750" algn="just">
                        <a:buFontTx/>
                        <a:buChar char="-"/>
                      </a:pPr>
                      <a:r>
                        <a:rPr lang="es-CL" sz="2000" baseline="0" dirty="0" smtClean="0"/>
                        <a:t>Alumnos lograr identificar y aplicar técnicas en escucha activa y atención selectiva.</a:t>
                      </a:r>
                    </a:p>
                  </a:txBody>
                  <a:tcPr anchor="ctr"/>
                </a:tc>
              </a:tr>
              <a:tr h="3107281">
                <a:tc vMerge="1">
                  <a:txBody>
                    <a:bodyPr/>
                    <a:lstStyle/>
                    <a:p>
                      <a:endParaRPr lang="es-CL"/>
                    </a:p>
                  </a:txBody>
                  <a:tcPr/>
                </a:tc>
                <a:tc>
                  <a:txBody>
                    <a:bodyPr/>
                    <a:lstStyle/>
                    <a:p>
                      <a:pPr lvl="0"/>
                      <a:r>
                        <a:rPr lang="es-CL" sz="2000" baseline="0" dirty="0" smtClean="0"/>
                        <a:t>- </a:t>
                      </a:r>
                      <a:r>
                        <a:rPr kumimoji="0" lang="es-ES" sz="2000" kern="1200" dirty="0" smtClean="0">
                          <a:solidFill>
                            <a:schemeClr val="dk1"/>
                          </a:solidFill>
                          <a:latin typeface="+mn-lt"/>
                          <a:ea typeface="+mn-ea"/>
                          <a:cs typeface="+mn-cs"/>
                        </a:rPr>
                        <a:t>Los estudiantes conocieron lo que es la </a:t>
                      </a:r>
                      <a:r>
                        <a:rPr kumimoji="0" lang="es-ES" sz="2000" kern="1200" dirty="0" err="1" smtClean="0">
                          <a:solidFill>
                            <a:schemeClr val="dk1"/>
                          </a:solidFill>
                          <a:latin typeface="+mn-lt"/>
                          <a:ea typeface="+mn-ea"/>
                          <a:cs typeface="+mn-cs"/>
                        </a:rPr>
                        <a:t>nomofobia</a:t>
                      </a:r>
                      <a:r>
                        <a:rPr kumimoji="0" lang="es-ES" sz="2000" kern="1200" dirty="0" smtClean="0">
                          <a:solidFill>
                            <a:schemeClr val="dk1"/>
                          </a:solidFill>
                          <a:latin typeface="+mn-lt"/>
                          <a:ea typeface="+mn-ea"/>
                          <a:cs typeface="+mn-cs"/>
                        </a:rPr>
                        <a:t>. </a:t>
                      </a:r>
                      <a:endParaRPr kumimoji="0" lang="es-CL" sz="2000" kern="1200" dirty="0" smtClean="0">
                        <a:solidFill>
                          <a:schemeClr val="dk1"/>
                        </a:solidFill>
                        <a:latin typeface="+mn-lt"/>
                        <a:ea typeface="+mn-ea"/>
                        <a:cs typeface="+mn-cs"/>
                      </a:endParaRPr>
                    </a:p>
                    <a:p>
                      <a:pPr lvl="0">
                        <a:buFontTx/>
                        <a:buChar char="-"/>
                      </a:pPr>
                      <a:r>
                        <a:rPr kumimoji="0" lang="es-ES" sz="2000" kern="1200" baseline="0" dirty="0" smtClean="0">
                          <a:solidFill>
                            <a:schemeClr val="dk1"/>
                          </a:solidFill>
                          <a:latin typeface="+mn-lt"/>
                          <a:ea typeface="+mn-ea"/>
                          <a:cs typeface="+mn-cs"/>
                        </a:rPr>
                        <a:t>Se aplicó instrumento para evaluar el grado de </a:t>
                      </a:r>
                      <a:r>
                        <a:rPr kumimoji="0" lang="es-ES" sz="2000" kern="1200" baseline="0" dirty="0" err="1" smtClean="0">
                          <a:solidFill>
                            <a:schemeClr val="dk1"/>
                          </a:solidFill>
                          <a:latin typeface="+mn-lt"/>
                          <a:ea typeface="+mn-ea"/>
                          <a:cs typeface="+mn-cs"/>
                        </a:rPr>
                        <a:t>nomofobia</a:t>
                      </a:r>
                      <a:r>
                        <a:rPr kumimoji="0" lang="es-ES" sz="2000" kern="1200" baseline="0" dirty="0" smtClean="0">
                          <a:solidFill>
                            <a:schemeClr val="dk1"/>
                          </a:solidFill>
                          <a:latin typeface="+mn-lt"/>
                          <a:ea typeface="+mn-ea"/>
                          <a:cs typeface="+mn-cs"/>
                        </a:rPr>
                        <a:t>, obteniendo como resultado 73% presenta síntomas de dependencia y un 6% tiene el trastorno.</a:t>
                      </a:r>
                    </a:p>
                    <a:p>
                      <a:pPr lvl="0"/>
                      <a:r>
                        <a:rPr kumimoji="0" lang="es-ES" sz="2000" kern="1200" dirty="0" smtClean="0">
                          <a:solidFill>
                            <a:schemeClr val="dk1"/>
                          </a:solidFill>
                          <a:latin typeface="+mn-lt"/>
                          <a:ea typeface="+mn-ea"/>
                          <a:cs typeface="+mn-cs"/>
                        </a:rPr>
                        <a:t>-</a:t>
                      </a:r>
                      <a:r>
                        <a:rPr kumimoji="0" lang="es-ES" sz="2000" kern="1200" baseline="0" dirty="0" smtClean="0">
                          <a:solidFill>
                            <a:schemeClr val="dk1"/>
                          </a:solidFill>
                          <a:latin typeface="+mn-lt"/>
                          <a:ea typeface="+mn-ea"/>
                          <a:cs typeface="+mn-cs"/>
                        </a:rPr>
                        <a:t> </a:t>
                      </a:r>
                      <a:r>
                        <a:rPr kumimoji="0" lang="es-ES" sz="2000" kern="1200" dirty="0" smtClean="0">
                          <a:solidFill>
                            <a:schemeClr val="dk1"/>
                          </a:solidFill>
                          <a:latin typeface="+mn-lt"/>
                          <a:ea typeface="+mn-ea"/>
                          <a:cs typeface="+mn-cs"/>
                        </a:rPr>
                        <a:t>Conocieron lo que era el </a:t>
                      </a:r>
                      <a:r>
                        <a:rPr kumimoji="0" lang="es-ES" sz="2000" kern="1200" dirty="0" err="1" smtClean="0">
                          <a:solidFill>
                            <a:schemeClr val="dk1"/>
                          </a:solidFill>
                          <a:latin typeface="+mn-lt"/>
                          <a:ea typeface="+mn-ea"/>
                          <a:cs typeface="+mn-cs"/>
                        </a:rPr>
                        <a:t>grooming</a:t>
                      </a:r>
                      <a:r>
                        <a:rPr kumimoji="0" lang="es-ES" sz="2000" kern="1200" dirty="0" smtClean="0">
                          <a:solidFill>
                            <a:schemeClr val="dk1"/>
                          </a:solidFill>
                          <a:latin typeface="+mn-lt"/>
                          <a:ea typeface="+mn-ea"/>
                          <a:cs typeface="+mn-cs"/>
                        </a:rPr>
                        <a:t> y cómo prevenirlo.</a:t>
                      </a:r>
                      <a:endParaRPr kumimoji="0" lang="es-CL" sz="20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0"/>
          <a:ext cx="8429684" cy="6357982"/>
        </p:xfrm>
        <a:graphic>
          <a:graphicData uri="http://schemas.openxmlformats.org/drawingml/2006/table">
            <a:tbl>
              <a:tblPr firstRow="1" bandRow="1">
                <a:tableStyleId>{5C22544A-7EE6-4342-B048-85BDC9FD1C3A}</a:tableStyleId>
              </a:tblPr>
              <a:tblGrid>
                <a:gridCol w="8429684"/>
              </a:tblGrid>
              <a:tr h="6357982">
                <a:tc>
                  <a:txBody>
                    <a:bodyPr/>
                    <a:lstStyle/>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pPr algn="ctr"/>
                      <a:r>
                        <a:rPr lang="es-CL" sz="3600" i="1" dirty="0" smtClean="0">
                          <a:solidFill>
                            <a:srgbClr val="FFFF00"/>
                          </a:solidFill>
                        </a:rPr>
                        <a:t>ACTIVIDADES CON TODA LA COMUNIDAD DE APRENDIZAJE</a:t>
                      </a:r>
                      <a:endParaRPr lang="es-ES" sz="3600" i="1" dirty="0">
                        <a:solidFill>
                          <a:srgbClr val="FFFF00"/>
                        </a:solidFill>
                      </a:endParaRPr>
                    </a:p>
                  </a:txBody>
                  <a:tcPr/>
                </a:tc>
              </a:tr>
            </a:tbl>
          </a:graphicData>
        </a:graphic>
      </p:graphicFrame>
      <p:pic>
        <p:nvPicPr>
          <p:cNvPr id="3" name="2 Imagen" descr="log modificado paint.PNG"/>
          <p:cNvPicPr>
            <a:picLocks noChangeAspect="1"/>
          </p:cNvPicPr>
          <p:nvPr/>
        </p:nvPicPr>
        <p:blipFill>
          <a:blip r:embed="rId2" cstate="print"/>
          <a:stretch>
            <a:fillRect/>
          </a:stretch>
        </p:blipFill>
        <p:spPr>
          <a:xfrm>
            <a:off x="2643174" y="714356"/>
            <a:ext cx="3327537" cy="286943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572560" cy="6215106"/>
        </p:xfrm>
        <a:graphic>
          <a:graphicData uri="http://schemas.openxmlformats.org/drawingml/2006/table">
            <a:tbl>
              <a:tblPr firstRow="1" bandRow="1">
                <a:tableStyleId>{5C22544A-7EE6-4342-B048-85BDC9FD1C3A}</a:tableStyleId>
              </a:tblPr>
              <a:tblGrid>
                <a:gridCol w="8572560"/>
              </a:tblGrid>
              <a:tr h="6215106">
                <a:tc>
                  <a:txBody>
                    <a:bodyPr/>
                    <a:lstStyle/>
                    <a:p>
                      <a:endParaRPr lang="es-ES" dirty="0"/>
                    </a:p>
                  </a:txBody>
                  <a:tcPr/>
                </a:tc>
              </a:tr>
            </a:tbl>
          </a:graphicData>
        </a:graphic>
      </p:graphicFrame>
      <p:pic>
        <p:nvPicPr>
          <p:cNvPr id="3" name="Picture 5" descr="F:\IMG_3417.JPG"/>
          <p:cNvPicPr>
            <a:picLocks noChangeAspect="1" noChangeArrowheads="1"/>
          </p:cNvPicPr>
          <p:nvPr/>
        </p:nvPicPr>
        <p:blipFill>
          <a:blip r:embed="rId2" cstate="print"/>
          <a:srcRect/>
          <a:stretch>
            <a:fillRect/>
          </a:stretch>
        </p:blipFill>
        <p:spPr bwMode="auto">
          <a:xfrm>
            <a:off x="2964645" y="500042"/>
            <a:ext cx="3214710" cy="3071834"/>
          </a:xfrm>
          <a:prstGeom prst="ellipse">
            <a:avLst/>
          </a:prstGeom>
          <a:noFill/>
        </p:spPr>
      </p:pic>
      <p:pic>
        <p:nvPicPr>
          <p:cNvPr id="4" name="Picture 4" descr="http://www.insucotalca.cl/wp-content/uploads/2015/06/saludos-1.jpg"/>
          <p:cNvPicPr>
            <a:picLocks noChangeAspect="1" noChangeArrowheads="1"/>
          </p:cNvPicPr>
          <p:nvPr/>
        </p:nvPicPr>
        <p:blipFill>
          <a:blip r:embed="rId3" cstate="print"/>
          <a:srcRect/>
          <a:stretch>
            <a:fillRect/>
          </a:stretch>
        </p:blipFill>
        <p:spPr bwMode="auto">
          <a:xfrm>
            <a:off x="285720" y="2500306"/>
            <a:ext cx="3714776" cy="3714776"/>
          </a:xfrm>
          <a:prstGeom prst="ellipse">
            <a:avLst/>
          </a:prstGeom>
          <a:noFill/>
        </p:spPr>
      </p:pic>
      <p:pic>
        <p:nvPicPr>
          <p:cNvPr id="5" name="Picture 6" descr="F:\IMG_5046.JPG"/>
          <p:cNvPicPr>
            <a:picLocks noChangeAspect="1" noChangeArrowheads="1"/>
          </p:cNvPicPr>
          <p:nvPr/>
        </p:nvPicPr>
        <p:blipFill>
          <a:blip r:embed="rId4" cstate="print"/>
          <a:srcRect/>
          <a:stretch>
            <a:fillRect/>
          </a:stretch>
        </p:blipFill>
        <p:spPr bwMode="auto">
          <a:xfrm>
            <a:off x="4857752" y="2714620"/>
            <a:ext cx="3929090" cy="3721042"/>
          </a:xfrm>
          <a:prstGeom prst="ellipse">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7290" y="285729"/>
            <a:ext cx="6286544" cy="646331"/>
          </a:xfrm>
          <a:prstGeom prst="rect">
            <a:avLst/>
          </a:prstGeom>
        </p:spPr>
        <p:txBody>
          <a:bodyPr wrap="square">
            <a:spAutoFit/>
          </a:bodyPr>
          <a:lstStyle/>
          <a:p>
            <a:pPr algn="ctr"/>
            <a:r>
              <a:rPr lang="es-CL" b="1" i="1" dirty="0" smtClean="0">
                <a:solidFill>
                  <a:srgbClr val="FFFF00"/>
                </a:solidFill>
              </a:rPr>
              <a:t>“CAMPAÑA DE LA NO VIOLENCIA ESCOLAR” DEPARTAMENTO PSICOSOCIAL</a:t>
            </a:r>
            <a:endParaRPr lang="es-ES" b="1" i="1" dirty="0">
              <a:solidFill>
                <a:srgbClr val="FFFF00"/>
              </a:solidFill>
            </a:endParaRPr>
          </a:p>
        </p:txBody>
      </p:sp>
      <p:pic>
        <p:nvPicPr>
          <p:cNvPr id="3" name="Picture 2" descr="C:\Users\Insuco 2\Desktop\FOTOS CAMPAÑA BASTA DE BULLYING\Zumbaton\DSC_0406.JPG"/>
          <p:cNvPicPr>
            <a:picLocks noChangeAspect="1" noChangeArrowheads="1"/>
          </p:cNvPicPr>
          <p:nvPr/>
        </p:nvPicPr>
        <p:blipFill>
          <a:blip r:embed="rId2" cstate="print"/>
          <a:srcRect/>
          <a:stretch>
            <a:fillRect/>
          </a:stretch>
        </p:blipFill>
        <p:spPr bwMode="auto">
          <a:xfrm>
            <a:off x="214282" y="1285860"/>
            <a:ext cx="3000396" cy="2183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Users\Insuco 2\Desktop\FOTOS CAMPAÑA BASTA DE BULLYING\taller para padres\DSC_0390.JPG"/>
          <p:cNvPicPr>
            <a:picLocks noChangeAspect="1" noChangeArrowheads="1"/>
          </p:cNvPicPr>
          <p:nvPr/>
        </p:nvPicPr>
        <p:blipFill>
          <a:blip r:embed="rId3" cstate="print"/>
          <a:srcRect/>
          <a:stretch>
            <a:fillRect/>
          </a:stretch>
        </p:blipFill>
        <p:spPr bwMode="auto">
          <a:xfrm>
            <a:off x="3357554" y="1251612"/>
            <a:ext cx="2714644"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C:\Users\Insuco 2\Desktop\FOTOS CAMPAÑA BASTA DE BULLYING\Taller de mediación y bullying\DSC_0351.JPG"/>
          <p:cNvPicPr/>
          <p:nvPr/>
        </p:nvPicPr>
        <p:blipFill>
          <a:blip r:embed="rId4" cstate="print"/>
          <a:srcRect/>
          <a:stretch>
            <a:fillRect/>
          </a:stretch>
        </p:blipFill>
        <p:spPr bwMode="auto">
          <a:xfrm>
            <a:off x="288299" y="3546272"/>
            <a:ext cx="2997817" cy="2168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C:\Users\Insuco 2\Desktop\12247797_195887390751807_2295763771604888322_o.jpg"/>
          <p:cNvPicPr/>
          <p:nvPr/>
        </p:nvPicPr>
        <p:blipFill>
          <a:blip r:embed="rId5" cstate="print"/>
          <a:srcRect/>
          <a:stretch>
            <a:fillRect/>
          </a:stretch>
        </p:blipFill>
        <p:spPr bwMode="auto">
          <a:xfrm>
            <a:off x="6143636" y="3479922"/>
            <a:ext cx="2714644" cy="2163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C:\Users\Insuco 2\Desktop\FOTOS CAMPAÑA BASTA DE BULLYING\fotos campaña no violencia\DSC_0339.JPG"/>
          <p:cNvPicPr/>
          <p:nvPr/>
        </p:nvPicPr>
        <p:blipFill>
          <a:blip r:embed="rId6" cstate="print"/>
          <a:srcRect/>
          <a:stretch>
            <a:fillRect/>
          </a:stretch>
        </p:blipFill>
        <p:spPr bwMode="auto">
          <a:xfrm>
            <a:off x="3357555" y="3460684"/>
            <a:ext cx="2714644" cy="2254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C:\Users\Insuco 2\Desktop\FOTOS CAMPAÑA BASTA DE BULLYING\difusion campaña\IMG-20151113-WA0007.jpg"/>
          <p:cNvPicPr/>
          <p:nvPr/>
        </p:nvPicPr>
        <p:blipFill>
          <a:blip r:embed="rId7" cstate="print"/>
          <a:srcRect/>
          <a:stretch>
            <a:fillRect/>
          </a:stretch>
        </p:blipFill>
        <p:spPr bwMode="auto">
          <a:xfrm>
            <a:off x="6143636" y="1251612"/>
            <a:ext cx="2714644" cy="2207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214290"/>
            <a:ext cx="7000924" cy="646331"/>
          </a:xfrm>
          <a:prstGeom prst="rect">
            <a:avLst/>
          </a:prstGeom>
        </p:spPr>
        <p:txBody>
          <a:bodyPr wrap="square">
            <a:spAutoFit/>
          </a:bodyPr>
          <a:lstStyle/>
          <a:p>
            <a:pPr algn="ctr"/>
            <a:r>
              <a:rPr lang="es-CL" b="1" dirty="0" smtClean="0">
                <a:solidFill>
                  <a:srgbClr val="FFFF00"/>
                </a:solidFill>
              </a:rPr>
              <a:t>EVALUACIÓN DE RIESGO PSICOSOCIAL- TRABAJO DE ACCIÓN PARTICIPATIVA </a:t>
            </a:r>
            <a:r>
              <a:rPr lang="es-CL" b="1" i="1" dirty="0" smtClean="0">
                <a:solidFill>
                  <a:srgbClr val="FFFF00"/>
                </a:solidFill>
              </a:rPr>
              <a:t>“EL COLEGIO QUE QUEREMOS LO HACEMOS TODOS”.</a:t>
            </a:r>
            <a:endParaRPr lang="es-ES" b="1" dirty="0">
              <a:solidFill>
                <a:srgbClr val="FFFF00"/>
              </a:solidFill>
            </a:endParaRPr>
          </a:p>
        </p:txBody>
      </p:sp>
      <p:pic>
        <p:nvPicPr>
          <p:cNvPr id="3" name="3 Marcador de contenido" descr="E:\convivencia\DPP_117.JPG"/>
          <p:cNvPicPr>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472" y="1357298"/>
            <a:ext cx="3757610"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C:\Users\NSC\Desktop\Gmail\IMG-20151103-WA0003.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9124" y="1357302"/>
            <a:ext cx="3797698" cy="2000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E:\convivencia\DPP_115.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9797" y="3643314"/>
            <a:ext cx="375761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C:\Users\NSC\Desktop\Gmail\IMG-20151103-WA0012.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00562" y="3643314"/>
            <a:ext cx="372626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1142984"/>
          <a:ext cx="8215368" cy="5474138"/>
        </p:xfrm>
        <a:graphic>
          <a:graphicData uri="http://schemas.openxmlformats.org/drawingml/2006/table">
            <a:tbl>
              <a:tblPr firstRow="1" bandRow="1">
                <a:tableStyleId>{5C22544A-7EE6-4342-B048-85BDC9FD1C3A}</a:tableStyleId>
              </a:tblPr>
              <a:tblGrid>
                <a:gridCol w="1500198"/>
                <a:gridCol w="1238258"/>
                <a:gridCol w="1369228"/>
                <a:gridCol w="1535918"/>
                <a:gridCol w="1202538"/>
                <a:gridCol w="1369228"/>
              </a:tblGrid>
              <a:tr h="172145">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2800" b="1" kern="1200" dirty="0" smtClean="0">
                          <a:solidFill>
                            <a:schemeClr val="tx1"/>
                          </a:solidFill>
                          <a:latin typeface="+mn-lt"/>
                          <a:ea typeface="+mn-ea"/>
                          <a:cs typeface="+mn-cs"/>
                        </a:rPr>
                        <a:t>BENEFICIOS</a:t>
                      </a:r>
                      <a:endParaRPr lang="es-ES" sz="2800" b="1" kern="1200" dirty="0" smtClean="0">
                        <a:solidFill>
                          <a:schemeClr val="tx1"/>
                        </a:solidFill>
                        <a:latin typeface="+mn-lt"/>
                        <a:ea typeface="+mn-ea"/>
                        <a:cs typeface="+mn-cs"/>
                      </a:endParaRPr>
                    </a:p>
                    <a:p>
                      <a:pPr>
                        <a:lnSpc>
                          <a:spcPct val="115000"/>
                        </a:lnSpc>
                        <a:spcAft>
                          <a:spcPts val="0"/>
                        </a:spcAft>
                      </a:pPr>
                      <a:endParaRPr lang="es-ES" sz="1100" b="1"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r>
              <a:tr h="1328054">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nSpc>
                          <a:spcPct val="115000"/>
                        </a:lnSpc>
                        <a:spcAft>
                          <a:spcPts val="0"/>
                        </a:spcAft>
                      </a:pPr>
                      <a:r>
                        <a:rPr lang="es-MX" sz="1800" b="1" dirty="0" smtClean="0">
                          <a:solidFill>
                            <a:schemeClr val="accent2">
                              <a:lumMod val="75000"/>
                            </a:schemeClr>
                          </a:solidFill>
                          <a:latin typeface="Calibri"/>
                          <a:ea typeface="Calibri"/>
                          <a:cs typeface="Times New Roman"/>
                        </a:rPr>
                        <a:t>BENEFICIO</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BECA </a:t>
                      </a:r>
                      <a:r>
                        <a:rPr lang="es-MX" sz="1400" b="1" dirty="0" smtClean="0">
                          <a:latin typeface="Calibri"/>
                          <a:ea typeface="Calibri"/>
                          <a:cs typeface="Times New Roman"/>
                        </a:rPr>
                        <a:t>BARE</a:t>
                      </a:r>
                    </a:p>
                    <a:p>
                      <a:pPr>
                        <a:lnSpc>
                          <a:spcPct val="115000"/>
                        </a:lnSpc>
                        <a:spcAft>
                          <a:spcPts val="0"/>
                        </a:spcAft>
                      </a:pPr>
                      <a:r>
                        <a:rPr lang="es-MX" sz="1400" b="1" dirty="0" smtClean="0">
                          <a:solidFill>
                            <a:srgbClr val="0070C0"/>
                          </a:solidFill>
                          <a:latin typeface="Calibri"/>
                          <a:ea typeface="Calibri"/>
                          <a:cs typeface="Times New Roman"/>
                        </a:rPr>
                        <a:t>(Beca</a:t>
                      </a:r>
                      <a:r>
                        <a:rPr lang="es-MX" sz="1400" b="1" baseline="0" dirty="0" smtClean="0">
                          <a:solidFill>
                            <a:srgbClr val="0070C0"/>
                          </a:solidFill>
                          <a:latin typeface="Calibri"/>
                          <a:ea typeface="Calibri"/>
                          <a:cs typeface="Times New Roman"/>
                        </a:rPr>
                        <a:t> Apoyo Retención escolar)</a:t>
                      </a:r>
                      <a:endParaRPr lang="es-ES" sz="1400" b="1" dirty="0">
                        <a:solidFill>
                          <a:srgbClr val="0070C0"/>
                        </a:solidFill>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PRORETENCION</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SALUD</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(OFTALMOLOGÍA, OTORRINO Y COLUMNA)</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RESIDENCIA FAMILIA</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 PRESIDENTE DE LA REPUBLICA Y</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BECA INDIGENA</a:t>
                      </a:r>
                      <a:endParaRPr lang="es-ES" sz="1400" b="1" dirty="0">
                        <a:latin typeface="Calibri"/>
                        <a:ea typeface="Calibri"/>
                        <a:cs typeface="Times New Roman"/>
                      </a:endParaRPr>
                    </a:p>
                  </a:txBody>
                  <a:tcPr marL="68580" marR="68580" marT="0" marB="0"/>
                </a:tc>
              </a:tr>
              <a:tr h="642942">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gn="ctr">
                        <a:lnSpc>
                          <a:spcPct val="115000"/>
                        </a:lnSpc>
                        <a:spcAft>
                          <a:spcPts val="0"/>
                        </a:spcAft>
                      </a:pPr>
                      <a:r>
                        <a:rPr lang="es-MX" sz="1800" b="1" dirty="0">
                          <a:solidFill>
                            <a:schemeClr val="accent2">
                              <a:lumMod val="75000"/>
                            </a:schemeClr>
                          </a:solidFill>
                          <a:latin typeface="Calibri"/>
                          <a:ea typeface="Calibri"/>
                          <a:cs typeface="Times New Roman"/>
                        </a:rPr>
                        <a:t>N° ESTUDIANTES</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42</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253</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157</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26</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10</a:t>
                      </a:r>
                      <a:endParaRPr lang="es-ES" sz="1400" b="1" dirty="0">
                        <a:latin typeface="Calibri"/>
                        <a:ea typeface="Calibri"/>
                        <a:cs typeface="Times New Roman"/>
                      </a:endParaRPr>
                    </a:p>
                  </a:txBody>
                  <a:tcPr marL="68580" marR="68580" marT="0" marB="0"/>
                </a:tc>
              </a:tr>
              <a:tr h="2586270">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nSpc>
                          <a:spcPct val="115000"/>
                        </a:lnSpc>
                        <a:spcAft>
                          <a:spcPts val="0"/>
                        </a:spcAft>
                      </a:pPr>
                      <a:endParaRPr lang="es-MX" sz="1400" b="1" dirty="0" smtClean="0">
                        <a:solidFill>
                          <a:schemeClr val="accent2">
                            <a:lumMod val="75000"/>
                          </a:schemeClr>
                        </a:solidFill>
                        <a:latin typeface="Calibri"/>
                        <a:ea typeface="Calibri"/>
                        <a:cs typeface="Times New Roman"/>
                      </a:endParaRPr>
                    </a:p>
                    <a:p>
                      <a:pPr>
                        <a:lnSpc>
                          <a:spcPct val="115000"/>
                        </a:lnSpc>
                        <a:spcAft>
                          <a:spcPts val="0"/>
                        </a:spcAft>
                      </a:pPr>
                      <a:endParaRPr lang="es-MX" sz="1400" b="1" dirty="0" smtClean="0">
                        <a:solidFill>
                          <a:schemeClr val="accent2">
                            <a:lumMod val="75000"/>
                          </a:schemeClr>
                        </a:solidFill>
                        <a:latin typeface="Calibri"/>
                        <a:ea typeface="Calibri"/>
                        <a:cs typeface="Times New Roman"/>
                      </a:endParaRPr>
                    </a:p>
                    <a:p>
                      <a:pPr>
                        <a:lnSpc>
                          <a:spcPct val="115000"/>
                        </a:lnSpc>
                        <a:spcAft>
                          <a:spcPts val="0"/>
                        </a:spcAft>
                      </a:pPr>
                      <a:r>
                        <a:rPr lang="es-MX" sz="1800" b="1" dirty="0" smtClean="0">
                          <a:solidFill>
                            <a:schemeClr val="accent2">
                              <a:lumMod val="75000"/>
                            </a:schemeClr>
                          </a:solidFill>
                          <a:latin typeface="Calibri"/>
                          <a:ea typeface="Calibri"/>
                          <a:cs typeface="Times New Roman"/>
                        </a:rPr>
                        <a:t>BENEFICIO </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CL" sz="1400" b="1" dirty="0">
                        <a:latin typeface="Calibri"/>
                        <a:ea typeface="Calibri"/>
                        <a:cs typeface="Times New Roman"/>
                      </a:endParaRPr>
                    </a:p>
                    <a:p>
                      <a:pPr>
                        <a:lnSpc>
                          <a:spcPct val="115000"/>
                        </a:lnSpc>
                        <a:spcAft>
                          <a:spcPts val="0"/>
                        </a:spcAft>
                      </a:pPr>
                      <a:r>
                        <a:rPr lang="es-CL" sz="1400" b="1" dirty="0">
                          <a:latin typeface="Calibri"/>
                          <a:ea typeface="Calibri"/>
                          <a:cs typeface="Times New Roman"/>
                        </a:rPr>
                        <a:t>$182.500</a:t>
                      </a:r>
                      <a:endParaRPr lang="es-ES" sz="1400" b="1" dirty="0">
                        <a:latin typeface="Calibri"/>
                        <a:ea typeface="Calibri"/>
                        <a:cs typeface="Times New Roman"/>
                      </a:endParaRPr>
                    </a:p>
                    <a:p>
                      <a:pPr>
                        <a:lnSpc>
                          <a:spcPct val="115000"/>
                        </a:lnSpc>
                        <a:spcAft>
                          <a:spcPts val="0"/>
                        </a:spcAft>
                      </a:pPr>
                      <a:r>
                        <a:rPr lang="es-CL" sz="1400" b="1" dirty="0">
                          <a:latin typeface="Calibri"/>
                          <a:ea typeface="Calibri"/>
                          <a:cs typeface="Times New Roman"/>
                        </a:rPr>
                        <a:t>(4 CUOTAS) </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-PENDRIVE</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-ZAPATILLAS</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-UTILES ESCOLARES</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-CALCULADORA</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CONTROL Y LENTES</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smtClean="0">
                          <a:latin typeface="Calibri"/>
                          <a:ea typeface="Calibri"/>
                          <a:cs typeface="Times New Roman"/>
                        </a:rPr>
                        <a:t>HOGAR</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r>
                        <a:rPr lang="es-MX" sz="1400" b="1" dirty="0">
                          <a:latin typeface="Calibri"/>
                          <a:ea typeface="Calibri"/>
                          <a:cs typeface="Times New Roman"/>
                        </a:rPr>
                        <a:t>PRESIDENTE DE LA REP.</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62 UTM</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En 10 cuotas al año</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BECA INDIGENA</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$ 203.000 en dos cuotas al año</a:t>
                      </a:r>
                      <a:endParaRPr lang="es-ES" sz="1400" b="1" dirty="0">
                        <a:latin typeface="Calibri"/>
                        <a:ea typeface="Calibri"/>
                        <a:cs typeface="Times New Roman"/>
                      </a:endParaRPr>
                    </a:p>
                  </a:txBody>
                  <a:tcPr marL="68580" marR="68580" marT="0" marB="0"/>
                </a:tc>
              </a:tr>
            </a:tbl>
          </a:graphicData>
        </a:graphic>
      </p:graphicFrame>
      <p:graphicFrame>
        <p:nvGraphicFramePr>
          <p:cNvPr id="3" name="2 Tabla"/>
          <p:cNvGraphicFramePr>
            <a:graphicFrameLocks noGrp="1"/>
          </p:cNvGraphicFramePr>
          <p:nvPr/>
        </p:nvGraphicFramePr>
        <p:xfrm>
          <a:off x="1524000" y="214290"/>
          <a:ext cx="6096000" cy="571504"/>
        </p:xfrm>
        <a:graphic>
          <a:graphicData uri="http://schemas.openxmlformats.org/drawingml/2006/table">
            <a:tbl>
              <a:tblPr firstRow="1" bandRow="1">
                <a:tableStyleId>{5C22544A-7EE6-4342-B048-85BDC9FD1C3A}</a:tableStyleId>
              </a:tblPr>
              <a:tblGrid>
                <a:gridCol w="6096000"/>
              </a:tblGrid>
              <a:tr h="571504">
                <a:tc>
                  <a:txBody>
                    <a:bodyPr/>
                    <a:lstStyle/>
                    <a:p>
                      <a:pPr algn="ctr"/>
                      <a:r>
                        <a:rPr lang="es-ES" sz="2800" dirty="0" smtClean="0">
                          <a:solidFill>
                            <a:srgbClr val="FFFF00"/>
                          </a:solidFill>
                        </a:rPr>
                        <a:t>ORIENTACIÓN</a:t>
                      </a:r>
                      <a:endParaRPr lang="es-ES" sz="2800"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42910" y="714356"/>
          <a:ext cx="7786742" cy="5286413"/>
        </p:xfrm>
        <a:graphic>
          <a:graphicData uri="http://schemas.openxmlformats.org/drawingml/2006/table">
            <a:tbl>
              <a:tblPr firstRow="1" bandRow="1">
                <a:tableStyleId>{5C22544A-7EE6-4342-B048-85BDC9FD1C3A}</a:tableStyleId>
              </a:tblPr>
              <a:tblGrid>
                <a:gridCol w="3893371"/>
                <a:gridCol w="3893371"/>
              </a:tblGrid>
              <a:tr h="1139548">
                <a:tc gridSpan="2">
                  <a:txBody>
                    <a:bodyPr/>
                    <a:lstStyle/>
                    <a:p>
                      <a:pPr algn="ctr"/>
                      <a:r>
                        <a:rPr lang="es-MX" sz="1800" b="1" kern="1200" dirty="0" smtClean="0">
                          <a:solidFill>
                            <a:srgbClr val="FFFF00"/>
                          </a:solidFill>
                          <a:latin typeface="+mn-lt"/>
                          <a:ea typeface="+mn-ea"/>
                          <a:cs typeface="+mn-cs"/>
                        </a:rPr>
                        <a:t> </a:t>
                      </a:r>
                      <a:r>
                        <a:rPr lang="es-MX" sz="3600" b="1" kern="1200" dirty="0" smtClean="0">
                          <a:solidFill>
                            <a:srgbClr val="FFFF00"/>
                          </a:solidFill>
                          <a:latin typeface="+mn-lt"/>
                          <a:ea typeface="+mn-ea"/>
                          <a:cs typeface="+mn-cs"/>
                        </a:rPr>
                        <a:t>ATENCIÓN DE CASOS</a:t>
                      </a:r>
                      <a:endParaRPr lang="es-ES" sz="3600" dirty="0">
                        <a:solidFill>
                          <a:srgbClr val="FFFF00"/>
                        </a:solidFill>
                      </a:endParaRPr>
                    </a:p>
                  </a:txBody>
                  <a:tcPr/>
                </a:tc>
                <a:tc hMerge="1">
                  <a:txBody>
                    <a:bodyPr/>
                    <a:lstStyle/>
                    <a:p>
                      <a:endParaRPr lang="es-ES" dirty="0"/>
                    </a:p>
                  </a:txBody>
                  <a:tcPr/>
                </a:tc>
              </a:tr>
              <a:tr h="1184819">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ATENCIÓN </a:t>
                      </a:r>
                      <a:r>
                        <a:rPr lang="es-MX" sz="2000" b="1" dirty="0">
                          <a:latin typeface="Calibri"/>
                          <a:ea typeface="Calibri"/>
                          <a:cs typeface="Times New Roman"/>
                        </a:rPr>
                        <a:t>DE APODERADOS</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30 APODERADOS</a:t>
                      </a:r>
                      <a:endParaRPr lang="es-ES" sz="2000" b="1" dirty="0">
                        <a:latin typeface="Calibri"/>
                        <a:ea typeface="Calibri"/>
                        <a:cs typeface="Times New Roman"/>
                      </a:endParaRPr>
                    </a:p>
                  </a:txBody>
                  <a:tcPr marL="68580" marR="68580" marT="0" marB="0"/>
                </a:tc>
              </a:tr>
              <a:tr h="1184819">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ATENCIÓN </a:t>
                      </a:r>
                      <a:r>
                        <a:rPr lang="es-MX" sz="2000" b="1" dirty="0">
                          <a:latin typeface="Calibri"/>
                          <a:ea typeface="Calibri"/>
                          <a:cs typeface="Times New Roman"/>
                        </a:rPr>
                        <a:t>DE ESTUDIANTES</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18 ESTUDIANTES</a:t>
                      </a:r>
                      <a:endParaRPr lang="es-ES" sz="2000" b="1" dirty="0">
                        <a:latin typeface="Calibri"/>
                        <a:ea typeface="Calibri"/>
                        <a:cs typeface="Times New Roman"/>
                      </a:endParaRPr>
                    </a:p>
                  </a:txBody>
                  <a:tcPr marL="68580" marR="68580" marT="0" marB="0"/>
                </a:tc>
              </a:tr>
              <a:tr h="1777227">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DERIVACIÓN </a:t>
                      </a:r>
                      <a:r>
                        <a:rPr lang="es-MX" sz="2000" b="1" dirty="0">
                          <a:latin typeface="Calibri"/>
                          <a:ea typeface="Calibri"/>
                          <a:cs typeface="Times New Roman"/>
                        </a:rPr>
                        <a:t>DE ESTUDIANTES A CONVIVENCIA ESCOLAR</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24 ESTUDIANTES</a:t>
                      </a:r>
                      <a:endParaRPr lang="es-ES" sz="20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85728"/>
          <a:ext cx="8644000" cy="5954919"/>
        </p:xfrm>
        <a:graphic>
          <a:graphicData uri="http://schemas.openxmlformats.org/drawingml/2006/table">
            <a:tbl>
              <a:tblPr firstRow="1" bandRow="1">
                <a:tableStyleId>{5C22544A-7EE6-4342-B048-85BDC9FD1C3A}</a:tableStyleId>
              </a:tblPr>
              <a:tblGrid>
                <a:gridCol w="2161000"/>
                <a:gridCol w="6483000"/>
              </a:tblGrid>
              <a:tr h="57150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ENCUESTA DE SATISFACCIÓN</a:t>
                      </a:r>
                      <a:endParaRPr lang="es-ES" sz="2400" b="1" i="1" kern="1200" dirty="0" smtClean="0">
                        <a:solidFill>
                          <a:srgbClr val="FFFF00"/>
                        </a:solidFill>
                        <a:latin typeface="+mn-lt"/>
                        <a:ea typeface="+mn-ea"/>
                        <a:cs typeface="+mn-cs"/>
                      </a:endParaRPr>
                    </a:p>
                  </a:txBody>
                  <a:tcPr/>
                </a:tc>
                <a:tc hMerge="1">
                  <a:txBody>
                    <a:bodyPr/>
                    <a:lstStyle/>
                    <a:p>
                      <a:endParaRPr lang="es-ES" dirty="0"/>
                    </a:p>
                  </a:txBody>
                  <a:tcPr/>
                </a:tc>
              </a:tr>
              <a:tr h="1273533">
                <a:tc>
                  <a:txBody>
                    <a:bodyPr/>
                    <a:lstStyle/>
                    <a:p>
                      <a:endParaRPr lang="es-ES" b="1" i="1" dirty="0" smtClean="0"/>
                    </a:p>
                    <a:p>
                      <a:r>
                        <a:rPr lang="es-ES" b="1" i="1" dirty="0" smtClean="0"/>
                        <a:t>OBJETIVO</a:t>
                      </a:r>
                      <a:endParaRPr lang="es-E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i="1" kern="1200" dirty="0" smtClean="0">
                          <a:solidFill>
                            <a:schemeClr val="dk1"/>
                          </a:solidFill>
                          <a:latin typeface="+mn-lt"/>
                          <a:ea typeface="+mn-ea"/>
                          <a:cs typeface="+mn-cs"/>
                        </a:rPr>
                        <a:t>Determinar el grado de satisfacción de los estudiantes, apoderados y profesores del instituto superior de comercio “EMS” Talca, para contribuir a la mejora continúa en la calidad de la educación y alcanzar el nivel deseado.</a:t>
                      </a:r>
                      <a:endParaRPr lang="es-ES" sz="1800" i="1" kern="1200" dirty="0" smtClean="0">
                        <a:solidFill>
                          <a:schemeClr val="dk1"/>
                        </a:solidFill>
                        <a:latin typeface="+mn-lt"/>
                        <a:ea typeface="+mn-ea"/>
                        <a:cs typeface="+mn-cs"/>
                      </a:endParaRPr>
                    </a:p>
                  </a:txBody>
                  <a:tcPr/>
                </a:tc>
              </a:tr>
              <a:tr h="1273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i="1" kern="1200" dirty="0" smtClean="0">
                          <a:solidFill>
                            <a:schemeClr val="dk1"/>
                          </a:solidFill>
                          <a:latin typeface="+mn-lt"/>
                          <a:ea typeface="+mn-ea"/>
                          <a:cs typeface="+mn-cs"/>
                        </a:rPr>
                        <a:t>CATEGORIAS DE LA ENCUESTA</a:t>
                      </a:r>
                      <a:endParaRPr lang="es-ES" sz="1800" i="1" kern="1200" dirty="0" smtClean="0">
                        <a:solidFill>
                          <a:schemeClr val="dk1"/>
                        </a:solidFill>
                        <a:latin typeface="+mn-lt"/>
                        <a:ea typeface="+mn-ea"/>
                        <a:cs typeface="+mn-cs"/>
                      </a:endParaRPr>
                    </a:p>
                    <a:p>
                      <a:endParaRPr lang="es-ES" i="1" dirty="0"/>
                    </a:p>
                  </a:txBody>
                  <a:tcPr/>
                </a:tc>
                <a:tc>
                  <a:txBody>
                    <a:bodyPr/>
                    <a:lstStyle/>
                    <a:p>
                      <a:pPr lvl="0"/>
                      <a:r>
                        <a:rPr lang="es-ES" sz="1800" i="1" kern="1200" dirty="0" smtClean="0">
                          <a:solidFill>
                            <a:schemeClr val="dk1"/>
                          </a:solidFill>
                          <a:latin typeface="+mn-lt"/>
                          <a:ea typeface="+mn-ea"/>
                          <a:cs typeface="+mn-cs"/>
                        </a:rPr>
                        <a:t>-</a:t>
                      </a:r>
                      <a:r>
                        <a:rPr lang="es-ES" sz="1800" i="1" kern="1200" baseline="0" dirty="0" smtClean="0">
                          <a:solidFill>
                            <a:schemeClr val="dk1"/>
                          </a:solidFill>
                          <a:latin typeface="+mn-lt"/>
                          <a:ea typeface="+mn-ea"/>
                          <a:cs typeface="+mn-cs"/>
                        </a:rPr>
                        <a:t> P</a:t>
                      </a:r>
                      <a:r>
                        <a:rPr lang="es-ES" sz="1800" i="1" kern="1200" dirty="0" smtClean="0">
                          <a:solidFill>
                            <a:schemeClr val="dk1"/>
                          </a:solidFill>
                          <a:latin typeface="+mn-lt"/>
                          <a:ea typeface="+mn-ea"/>
                          <a:cs typeface="+mn-cs"/>
                        </a:rPr>
                        <a:t>royecto educacional</a:t>
                      </a:r>
                    </a:p>
                    <a:p>
                      <a:pPr lvl="0"/>
                      <a:r>
                        <a:rPr lang="es-ES" sz="1800" i="1" kern="1200" dirty="0" smtClean="0">
                          <a:solidFill>
                            <a:schemeClr val="dk1"/>
                          </a:solidFill>
                          <a:latin typeface="+mn-lt"/>
                          <a:ea typeface="+mn-ea"/>
                          <a:cs typeface="+mn-cs"/>
                        </a:rPr>
                        <a:t>- Relaciones interpersonales</a:t>
                      </a:r>
                    </a:p>
                    <a:p>
                      <a:pPr lvl="0"/>
                      <a:r>
                        <a:rPr lang="es-ES" sz="1800" i="1" kern="1200" dirty="0" smtClean="0">
                          <a:solidFill>
                            <a:schemeClr val="dk1"/>
                          </a:solidFill>
                          <a:latin typeface="+mn-lt"/>
                          <a:ea typeface="+mn-ea"/>
                          <a:cs typeface="+mn-cs"/>
                        </a:rPr>
                        <a:t>-Identificación con el Instituto</a:t>
                      </a:r>
                    </a:p>
                    <a:p>
                      <a:pPr lvl="0"/>
                      <a:r>
                        <a:rPr lang="es-ES" sz="1800" i="1" kern="1200" dirty="0" smtClean="0">
                          <a:solidFill>
                            <a:schemeClr val="dk1"/>
                          </a:solidFill>
                          <a:latin typeface="+mn-lt"/>
                          <a:ea typeface="+mn-ea"/>
                          <a:cs typeface="+mn-cs"/>
                        </a:rPr>
                        <a:t>-</a:t>
                      </a:r>
                      <a:r>
                        <a:rPr lang="es-ES" sz="1800" i="1" kern="1200" baseline="0" dirty="0" smtClean="0">
                          <a:solidFill>
                            <a:schemeClr val="dk1"/>
                          </a:solidFill>
                          <a:latin typeface="+mn-lt"/>
                          <a:ea typeface="+mn-ea"/>
                          <a:cs typeface="+mn-cs"/>
                        </a:rPr>
                        <a:t> P</a:t>
                      </a:r>
                      <a:r>
                        <a:rPr lang="es-ES" sz="1800" i="1" kern="1200" dirty="0" smtClean="0">
                          <a:solidFill>
                            <a:schemeClr val="dk1"/>
                          </a:solidFill>
                          <a:latin typeface="+mn-lt"/>
                          <a:ea typeface="+mn-ea"/>
                          <a:cs typeface="+mn-cs"/>
                        </a:rPr>
                        <a:t>roceso enseñanza aprendizaje </a:t>
                      </a:r>
                    </a:p>
                  </a:txBody>
                  <a:tcPr/>
                </a:tc>
              </a:tr>
              <a:tr h="1607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b="1" i="1" kern="1200" dirty="0" smtClean="0">
                          <a:solidFill>
                            <a:schemeClr val="dk1"/>
                          </a:solidFill>
                          <a:latin typeface="+mn-lt"/>
                          <a:ea typeface="+mn-ea"/>
                          <a:cs typeface="+mn-cs"/>
                        </a:rPr>
                        <a:t> MUESTRA REPRESENTATIVA, 20% DE LA COMUNIDAD EDUCATIVA</a:t>
                      </a:r>
                      <a:endParaRPr lang="es-ES" sz="1800" i="1" kern="1200" dirty="0" smtClean="0">
                        <a:solidFill>
                          <a:schemeClr val="dk1"/>
                        </a:solidFill>
                        <a:latin typeface="+mn-lt"/>
                        <a:ea typeface="+mn-ea"/>
                        <a:cs typeface="+mn-cs"/>
                      </a:endParaRPr>
                    </a:p>
                  </a:txBody>
                  <a:tcPr/>
                </a:tc>
                <a:tc>
                  <a:txBody>
                    <a:bodyPr/>
                    <a:lstStyle/>
                    <a:p>
                      <a:pPr lvl="0"/>
                      <a:r>
                        <a:rPr lang="es-CL" sz="1800" i="1" kern="1200" dirty="0" smtClean="0">
                          <a:solidFill>
                            <a:schemeClr val="dk1"/>
                          </a:solidFill>
                          <a:latin typeface="+mn-lt"/>
                          <a:ea typeface="+mn-ea"/>
                          <a:cs typeface="+mn-cs"/>
                        </a:rPr>
                        <a:t>-</a:t>
                      </a:r>
                      <a:r>
                        <a:rPr lang="es-CL" sz="1800" i="1" kern="1200" baseline="0" dirty="0" smtClean="0">
                          <a:solidFill>
                            <a:schemeClr val="dk1"/>
                          </a:solidFill>
                          <a:latin typeface="+mn-lt"/>
                          <a:ea typeface="+mn-ea"/>
                          <a:cs typeface="+mn-cs"/>
                        </a:rPr>
                        <a:t> E</a:t>
                      </a:r>
                      <a:r>
                        <a:rPr lang="es-CL" sz="1800" i="1" kern="1200" dirty="0" smtClean="0">
                          <a:solidFill>
                            <a:schemeClr val="dk1"/>
                          </a:solidFill>
                          <a:latin typeface="+mn-lt"/>
                          <a:ea typeface="+mn-ea"/>
                          <a:cs typeface="+mn-cs"/>
                        </a:rPr>
                        <a:t>studiantes</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P</a:t>
                      </a:r>
                      <a:r>
                        <a:rPr lang="es-CL" sz="1800" i="1" kern="1200" dirty="0" smtClean="0">
                          <a:solidFill>
                            <a:schemeClr val="dk1"/>
                          </a:solidFill>
                          <a:latin typeface="+mn-lt"/>
                          <a:ea typeface="+mn-ea"/>
                          <a:cs typeface="+mn-cs"/>
                        </a:rPr>
                        <a:t>rofesores</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l</a:t>
                      </a:r>
                      <a:r>
                        <a:rPr lang="es-CL" sz="1800" i="1" kern="1200" dirty="0" smtClean="0">
                          <a:solidFill>
                            <a:schemeClr val="dk1"/>
                          </a:solidFill>
                          <a:latin typeface="+mn-lt"/>
                          <a:ea typeface="+mn-ea"/>
                          <a:cs typeface="+mn-cs"/>
                        </a:rPr>
                        <a:t>ey SEP</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A</a:t>
                      </a:r>
                      <a:r>
                        <a:rPr lang="es-CL" sz="1800" i="1" kern="1200" dirty="0" smtClean="0">
                          <a:solidFill>
                            <a:schemeClr val="dk1"/>
                          </a:solidFill>
                          <a:latin typeface="+mn-lt"/>
                          <a:ea typeface="+mn-ea"/>
                          <a:cs typeface="+mn-cs"/>
                        </a:rPr>
                        <a:t>poderados</a:t>
                      </a:r>
                      <a:endParaRPr lang="es-ES" sz="1800" i="1" kern="1200" dirty="0" smtClean="0">
                        <a:solidFill>
                          <a:schemeClr val="dk1"/>
                        </a:solidFill>
                        <a:latin typeface="+mn-lt"/>
                        <a:ea typeface="+mn-ea"/>
                        <a:cs typeface="+mn-cs"/>
                      </a:endParaRPr>
                    </a:p>
                    <a:p>
                      <a:pPr lvl="0"/>
                      <a:r>
                        <a:rPr lang="es-CL" sz="1800" b="1" i="1" kern="1200" dirty="0" smtClean="0">
                          <a:solidFill>
                            <a:schemeClr val="dk1"/>
                          </a:solidFill>
                          <a:latin typeface="+mn-lt"/>
                          <a:ea typeface="+mn-ea"/>
                          <a:cs typeface="+mn-cs"/>
                        </a:rPr>
                        <a:t> </a:t>
                      </a:r>
                      <a:r>
                        <a:rPr lang="es-CL" sz="1800" b="0" i="1" kern="1200" dirty="0" smtClean="0">
                          <a:solidFill>
                            <a:schemeClr val="dk1"/>
                          </a:solidFill>
                          <a:latin typeface="+mn-lt"/>
                          <a:ea typeface="+mn-ea"/>
                          <a:cs typeface="+mn-cs"/>
                        </a:rPr>
                        <a:t>-</a:t>
                      </a:r>
                      <a:r>
                        <a:rPr lang="es-CL" sz="1800" b="0" i="1" kern="1200" baseline="0" dirty="0" smtClean="0">
                          <a:solidFill>
                            <a:schemeClr val="dk1"/>
                          </a:solidFill>
                          <a:latin typeface="+mn-lt"/>
                          <a:ea typeface="+mn-ea"/>
                          <a:cs typeface="+mn-cs"/>
                        </a:rPr>
                        <a:t> Asistentes</a:t>
                      </a:r>
                      <a:r>
                        <a:rPr lang="es-CL" sz="1800" i="1" kern="1200" dirty="0" smtClean="0">
                          <a:solidFill>
                            <a:schemeClr val="dk1"/>
                          </a:solidFill>
                          <a:latin typeface="+mn-lt"/>
                          <a:ea typeface="+mn-ea"/>
                          <a:cs typeface="+mn-cs"/>
                        </a:rPr>
                        <a:t> de la educación</a:t>
                      </a:r>
                      <a:endParaRPr lang="es-ES" sz="1800" i="1" kern="1200" dirty="0" smtClean="0">
                        <a:solidFill>
                          <a:schemeClr val="dk1"/>
                        </a:solidFill>
                        <a:latin typeface="+mn-lt"/>
                        <a:ea typeface="+mn-ea"/>
                        <a:cs typeface="+mn-cs"/>
                      </a:endParaRPr>
                    </a:p>
                  </a:txBody>
                  <a:tcPr/>
                </a:tc>
              </a:tr>
              <a:tr h="685748">
                <a:tc>
                  <a:txBody>
                    <a:bodyPr/>
                    <a:lstStyle/>
                    <a:p>
                      <a:r>
                        <a:rPr lang="es-MX" sz="1800" b="1" i="1" kern="1200" dirty="0" smtClean="0">
                          <a:solidFill>
                            <a:schemeClr val="dk1"/>
                          </a:solidFill>
                          <a:latin typeface="+mn-lt"/>
                          <a:ea typeface="+mn-ea"/>
                          <a:cs typeface="+mn-cs"/>
                        </a:rPr>
                        <a:t>NIVEL DE SATISFACIÓN</a:t>
                      </a:r>
                      <a:r>
                        <a:rPr lang="es-MX" sz="1800" i="1" kern="1200" dirty="0" smtClean="0">
                          <a:solidFill>
                            <a:schemeClr val="dk1"/>
                          </a:solidFill>
                          <a:latin typeface="+mn-lt"/>
                          <a:ea typeface="+mn-ea"/>
                          <a:cs typeface="+mn-cs"/>
                        </a:rPr>
                        <a:t>: </a:t>
                      </a:r>
                      <a:endParaRPr lang="es-ES" i="1" dirty="0"/>
                    </a:p>
                  </a:txBody>
                  <a:tcPr/>
                </a:tc>
                <a:tc>
                  <a:txBody>
                    <a:bodyPr/>
                    <a:lstStyle/>
                    <a:p>
                      <a:r>
                        <a:rPr lang="es-MX" sz="1800" i="1" kern="1200" dirty="0" smtClean="0">
                          <a:solidFill>
                            <a:schemeClr val="dk1"/>
                          </a:solidFill>
                          <a:latin typeface="+mn-lt"/>
                          <a:ea typeface="+mn-ea"/>
                          <a:cs typeface="+mn-cs"/>
                        </a:rPr>
                        <a:t> 1.- MUY DE ACUERDO    2.- DE ACUERDO     3.- EN DESACUERDO   </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 4.- MUY EN DESACUERDO</a:t>
                      </a:r>
                      <a:endParaRPr lang="es-ES" sz="1800" i="1" kern="1200" dirty="0" smtClean="0">
                        <a:solidFill>
                          <a:schemeClr val="dk1"/>
                        </a:solidFill>
                        <a:latin typeface="+mn-lt"/>
                        <a:ea typeface="+mn-ea"/>
                        <a:cs typeface="+mn-cs"/>
                      </a:endParaRPr>
                    </a:p>
                  </a:txBody>
                  <a:tcPr/>
                </a:tc>
              </a:tr>
              <a:tr h="543367">
                <a:tc>
                  <a:txBody>
                    <a:bodyPr/>
                    <a:lstStyle/>
                    <a:p>
                      <a:r>
                        <a:rPr lang="es-MX" sz="1800" b="1" i="1" kern="1200" dirty="0" smtClean="0">
                          <a:solidFill>
                            <a:schemeClr val="dk1"/>
                          </a:solidFill>
                          <a:latin typeface="+mn-lt"/>
                          <a:ea typeface="+mn-ea"/>
                          <a:cs typeface="+mn-cs"/>
                        </a:rPr>
                        <a:t>RESULTADO FINAL</a:t>
                      </a:r>
                      <a:endParaRPr lang="es-ES" i="1" dirty="0"/>
                    </a:p>
                  </a:txBody>
                  <a:tcPr/>
                </a:tc>
                <a:tc>
                  <a:txBody>
                    <a:bodyPr/>
                    <a:lstStyle/>
                    <a:p>
                      <a:r>
                        <a:rPr lang="es-MX" sz="1800" i="1" kern="1200" dirty="0" smtClean="0">
                          <a:solidFill>
                            <a:schemeClr val="dk1"/>
                          </a:solidFill>
                          <a:latin typeface="+mn-lt"/>
                          <a:ea typeface="+mn-ea"/>
                          <a:cs typeface="+mn-cs"/>
                        </a:rPr>
                        <a:t>: </a:t>
                      </a:r>
                      <a:r>
                        <a:rPr lang="es-MX" sz="1800" b="1" i="1" u="none" kern="1200" dirty="0" smtClean="0">
                          <a:solidFill>
                            <a:schemeClr val="dk1"/>
                          </a:solidFill>
                          <a:latin typeface="+mn-lt"/>
                          <a:ea typeface="+mn-ea"/>
                          <a:cs typeface="+mn-cs"/>
                        </a:rPr>
                        <a:t>“DE ACUERDO”</a:t>
                      </a:r>
                      <a:endParaRPr lang="es-ES" b="1" i="1" u="none"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357164"/>
          <a:ext cx="8715436" cy="5310934"/>
        </p:xfrm>
        <a:graphic>
          <a:graphicData uri="http://schemas.openxmlformats.org/drawingml/2006/table">
            <a:tbl>
              <a:tblPr firstRow="1" bandRow="1">
                <a:tableStyleId>{5C22544A-7EE6-4342-B048-85BDC9FD1C3A}</a:tableStyleId>
              </a:tblPr>
              <a:tblGrid>
                <a:gridCol w="1500198"/>
                <a:gridCol w="7215238"/>
              </a:tblGrid>
              <a:tr h="52336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800" b="1" i="1" kern="1200" dirty="0" smtClean="0">
                          <a:solidFill>
                            <a:srgbClr val="FFFF00"/>
                          </a:solidFill>
                          <a:latin typeface="+mn-lt"/>
                          <a:ea typeface="+mn-ea"/>
                          <a:cs typeface="+mn-cs"/>
                        </a:rPr>
                        <a:t>ESCUELA DE LA FAMILIA</a:t>
                      </a:r>
                      <a:endParaRPr lang="es-ES" sz="2800" b="1" i="1" kern="1200" dirty="0" smtClean="0">
                        <a:solidFill>
                          <a:srgbClr val="FFFF00"/>
                        </a:solidFill>
                        <a:latin typeface="+mn-lt"/>
                        <a:ea typeface="+mn-ea"/>
                        <a:cs typeface="+mn-cs"/>
                      </a:endParaRPr>
                    </a:p>
                  </a:txBody>
                  <a:tcPr/>
                </a:tc>
                <a:tc hMerge="1">
                  <a:txBody>
                    <a:bodyPr/>
                    <a:lstStyle/>
                    <a:p>
                      <a:endParaRPr lang="es-ES" dirty="0"/>
                    </a:p>
                  </a:txBody>
                  <a:tcPr/>
                </a:tc>
              </a:tr>
              <a:tr h="1473099">
                <a:tc>
                  <a:txBody>
                    <a:bodyPr/>
                    <a:lstStyle/>
                    <a:p>
                      <a:endParaRPr lang="es-MX" sz="1800" b="1" i="1" kern="1200" dirty="0" smtClean="0">
                        <a:solidFill>
                          <a:schemeClr val="dk1"/>
                        </a:solidFill>
                        <a:latin typeface="+mn-lt"/>
                        <a:ea typeface="+mn-ea"/>
                        <a:cs typeface="+mn-cs"/>
                      </a:endParaRPr>
                    </a:p>
                    <a:p>
                      <a:r>
                        <a:rPr lang="es-MX"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i="1" kern="1200" dirty="0" smtClean="0">
                          <a:solidFill>
                            <a:schemeClr val="dk1"/>
                          </a:solidFill>
                          <a:latin typeface="+mn-lt"/>
                          <a:ea typeface="+mn-ea"/>
                          <a:cs typeface="+mn-cs"/>
                        </a:rPr>
                        <a:t>Proporcionar  para los padres o apoderados de familia de los alumnos/as  del Instituto Superior de Comercio “EMS” diversas estrategias para apoyar, comprender y dar respuesta a los cambios propios de los procesos de desarrollo adolescente y la problemática del entorno</a:t>
                      </a:r>
                      <a:endParaRPr lang="es-ES" sz="1800" i="1" kern="1200" dirty="0" smtClean="0">
                        <a:solidFill>
                          <a:schemeClr val="dk1"/>
                        </a:solidFill>
                        <a:latin typeface="+mn-lt"/>
                        <a:ea typeface="+mn-ea"/>
                        <a:cs typeface="+mn-cs"/>
                      </a:endParaRPr>
                    </a:p>
                    <a:p>
                      <a:endParaRPr lang="es-ES" i="1" dirty="0"/>
                    </a:p>
                  </a:txBody>
                  <a:tcPr/>
                </a:tc>
              </a:tr>
              <a:tr h="1473099">
                <a:tc>
                  <a:txBody>
                    <a:bodyPr/>
                    <a:lstStyle/>
                    <a:p>
                      <a:r>
                        <a:rPr lang="es-MX" sz="1800" b="1" i="1" kern="1200" dirty="0" smtClean="0">
                          <a:solidFill>
                            <a:schemeClr val="dk1"/>
                          </a:solidFill>
                          <a:latin typeface="+mn-lt"/>
                          <a:ea typeface="+mn-ea"/>
                          <a:cs typeface="+mn-cs"/>
                        </a:rPr>
                        <a:t>TEMÁTICAS</a:t>
                      </a:r>
                      <a:endParaRPr lang="es-ES" i="1" dirty="0"/>
                    </a:p>
                  </a:txBody>
                  <a:tcPr/>
                </a:tc>
                <a:tc>
                  <a:txBody>
                    <a:bodyPr/>
                    <a:lstStyle/>
                    <a:p>
                      <a:r>
                        <a:rPr lang="es-MX" sz="1800" i="1" kern="1200" dirty="0" smtClean="0">
                          <a:solidFill>
                            <a:schemeClr val="dk1"/>
                          </a:solidFill>
                          <a:latin typeface="+mn-lt"/>
                          <a:ea typeface="+mn-ea"/>
                          <a:cs typeface="+mn-cs"/>
                        </a:rPr>
                        <a:t>- La cultura del estudiante; “Hábitos y técnicas de estudios” </a:t>
                      </a:r>
                      <a:endParaRPr lang="es-ES" sz="1800" i="1" kern="1200" dirty="0" smtClean="0">
                        <a:solidFill>
                          <a:schemeClr val="dk1"/>
                        </a:solidFill>
                        <a:latin typeface="+mn-lt"/>
                        <a:ea typeface="+mn-ea"/>
                        <a:cs typeface="+mn-cs"/>
                      </a:endParaRPr>
                    </a:p>
                    <a:p>
                      <a:pPr>
                        <a:buFontTx/>
                        <a:buChar char="-"/>
                      </a:pPr>
                      <a:r>
                        <a:rPr lang="es-MX" sz="1800" i="1" kern="1200" dirty="0" smtClean="0">
                          <a:solidFill>
                            <a:schemeClr val="dk1"/>
                          </a:solidFill>
                          <a:latin typeface="+mn-lt"/>
                          <a:ea typeface="+mn-ea"/>
                          <a:cs typeface="+mn-cs"/>
                        </a:rPr>
                        <a:t> Apoyando el aprendizaje de nuestros/as hijos/as</a:t>
                      </a:r>
                      <a:endParaRPr lang="es-ES" sz="1800" i="1" kern="1200" dirty="0" smtClean="0">
                        <a:solidFill>
                          <a:schemeClr val="dk1"/>
                        </a:solidFill>
                        <a:latin typeface="+mn-lt"/>
                        <a:ea typeface="+mn-ea"/>
                        <a:cs typeface="+mn-cs"/>
                      </a:endParaRPr>
                    </a:p>
                    <a:p>
                      <a:pPr>
                        <a:buFontTx/>
                        <a:buNone/>
                      </a:pPr>
                      <a:r>
                        <a:rPr lang="es-MX" sz="1800" i="1" kern="1200" dirty="0" smtClean="0">
                          <a:solidFill>
                            <a:schemeClr val="dk1"/>
                          </a:solidFill>
                          <a:latin typeface="+mn-lt"/>
                          <a:ea typeface="+mn-ea"/>
                          <a:cs typeface="+mn-cs"/>
                        </a:rPr>
                        <a:t>-</a:t>
                      </a:r>
                      <a:r>
                        <a:rPr lang="es-MX" sz="1800" i="1" kern="1200" baseline="0" dirty="0" smtClean="0">
                          <a:solidFill>
                            <a:schemeClr val="dk1"/>
                          </a:solidFill>
                          <a:latin typeface="+mn-lt"/>
                          <a:ea typeface="+mn-ea"/>
                          <a:cs typeface="+mn-cs"/>
                        </a:rPr>
                        <a:t> </a:t>
                      </a:r>
                      <a:r>
                        <a:rPr lang="es-MX" sz="1800" i="1" kern="1200" dirty="0" smtClean="0">
                          <a:solidFill>
                            <a:schemeClr val="dk1"/>
                          </a:solidFill>
                          <a:latin typeface="+mn-lt"/>
                          <a:ea typeface="+mn-ea"/>
                          <a:cs typeface="+mn-cs"/>
                        </a:rPr>
                        <a:t>Rol del padre o apoderado  en el aprendizaje de sus hijos/as</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a:t>
                      </a:r>
                      <a:r>
                        <a:rPr lang="es-MX" sz="1800" i="1" kern="1200" baseline="0" dirty="0" smtClean="0">
                          <a:solidFill>
                            <a:schemeClr val="dk1"/>
                          </a:solidFill>
                          <a:latin typeface="+mn-lt"/>
                          <a:ea typeface="+mn-ea"/>
                          <a:cs typeface="+mn-cs"/>
                        </a:rPr>
                        <a:t> </a:t>
                      </a:r>
                      <a:r>
                        <a:rPr lang="es-MX" sz="1800" i="1" kern="1200" dirty="0" smtClean="0">
                          <a:solidFill>
                            <a:schemeClr val="dk1"/>
                          </a:solidFill>
                          <a:latin typeface="+mn-lt"/>
                          <a:ea typeface="+mn-ea"/>
                          <a:cs typeface="+mn-cs"/>
                        </a:rPr>
                        <a:t> Prevención del embarazo e ITS en el adolescente (</a:t>
                      </a:r>
                      <a:r>
                        <a:rPr lang="es-MX" sz="1800" i="1" kern="1200" dirty="0" err="1" smtClean="0">
                          <a:solidFill>
                            <a:schemeClr val="dk1"/>
                          </a:solidFill>
                          <a:latin typeface="+mn-lt"/>
                          <a:ea typeface="+mn-ea"/>
                          <a:cs typeface="+mn-cs"/>
                        </a:rPr>
                        <a:t>Cesfam</a:t>
                      </a:r>
                      <a:r>
                        <a:rPr lang="es-MX" sz="1800" i="1" kern="1200" dirty="0" smtClean="0">
                          <a:solidFill>
                            <a:schemeClr val="dk1"/>
                          </a:solidFill>
                          <a:latin typeface="+mn-lt"/>
                          <a:ea typeface="+mn-ea"/>
                          <a:cs typeface="+mn-cs"/>
                        </a:rPr>
                        <a:t> Faustino González)</a:t>
                      </a:r>
                      <a:endParaRPr lang="es-ES" sz="1800" i="1" kern="1200" dirty="0" smtClean="0">
                        <a:solidFill>
                          <a:schemeClr val="dk1"/>
                        </a:solidFill>
                        <a:latin typeface="+mn-lt"/>
                        <a:ea typeface="+mn-ea"/>
                        <a:cs typeface="+mn-cs"/>
                      </a:endParaRPr>
                    </a:p>
                  </a:txBody>
                  <a:tcPr/>
                </a:tc>
              </a:tr>
              <a:tr h="920687">
                <a:tc>
                  <a:txBody>
                    <a:bodyPr/>
                    <a:lstStyle/>
                    <a:p>
                      <a:endParaRPr lang="es-MX" sz="1800" b="1" i="1" kern="1200" dirty="0" smtClean="0">
                        <a:solidFill>
                          <a:schemeClr val="dk1"/>
                        </a:solidFill>
                        <a:latin typeface="+mn-lt"/>
                        <a:ea typeface="+mn-ea"/>
                        <a:cs typeface="+mn-cs"/>
                      </a:endParaRPr>
                    </a:p>
                    <a:p>
                      <a:r>
                        <a:rPr lang="es-MX" sz="1800" b="1" i="1" kern="1200" dirty="0" smtClean="0">
                          <a:solidFill>
                            <a:schemeClr val="dk1"/>
                          </a:solidFill>
                          <a:latin typeface="+mn-lt"/>
                          <a:ea typeface="+mn-ea"/>
                          <a:cs typeface="+mn-cs"/>
                        </a:rPr>
                        <a:t>PRODUCTO</a:t>
                      </a:r>
                      <a:endParaRPr lang="es-ES" i="1" dirty="0"/>
                    </a:p>
                  </a:txBody>
                  <a:tcPr/>
                </a:tc>
                <a:tc>
                  <a:txBody>
                    <a:bodyPr/>
                    <a:lstStyle/>
                    <a:p>
                      <a:endParaRPr lang="es-MX"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Decálogo del apoderado </a:t>
                      </a:r>
                    </a:p>
                    <a:p>
                      <a:endParaRPr lang="es-ES" i="1" dirty="0"/>
                    </a:p>
                  </a:txBody>
                  <a:tcPr/>
                </a:tc>
              </a:tr>
              <a:tr h="920687">
                <a:tc>
                  <a:txBody>
                    <a:bodyPr/>
                    <a:lstStyle/>
                    <a:p>
                      <a:r>
                        <a:rPr lang="es-MX" sz="1800" b="1" i="1" kern="1200" dirty="0" smtClean="0">
                          <a:solidFill>
                            <a:schemeClr val="dk1"/>
                          </a:solidFill>
                          <a:latin typeface="+mn-lt"/>
                          <a:ea typeface="+mn-ea"/>
                          <a:cs typeface="+mn-cs"/>
                        </a:rPr>
                        <a:t>ASISTENCIA PROMEDIO</a:t>
                      </a:r>
                      <a:endParaRPr lang="es-ES" i="1" dirty="0"/>
                    </a:p>
                  </a:txBody>
                  <a:tcPr/>
                </a:tc>
                <a:tc>
                  <a:txBody>
                    <a:bodyPr/>
                    <a:lstStyle/>
                    <a:p>
                      <a:r>
                        <a:rPr lang="es-MX" sz="1800" i="1" kern="1200" dirty="0" smtClean="0">
                          <a:solidFill>
                            <a:schemeClr val="dk1"/>
                          </a:solidFill>
                          <a:latin typeface="+mn-lt"/>
                          <a:ea typeface="+mn-ea"/>
                          <a:cs typeface="+mn-cs"/>
                        </a:rPr>
                        <a:t>55% de directivas de cursos de Padres y Apoderados.</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 </a:t>
                      </a:r>
                      <a:endParaRPr lang="es-ES" sz="1800" i="1" kern="1200" dirty="0" smtClean="0">
                        <a:solidFill>
                          <a:schemeClr val="dk1"/>
                        </a:solidFill>
                        <a:latin typeface="+mn-lt"/>
                        <a:ea typeface="+mn-ea"/>
                        <a:cs typeface="+mn-cs"/>
                      </a:endParaRPr>
                    </a:p>
                    <a:p>
                      <a:endParaRPr lang="es-ES" i="1"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363272" cy="6192688"/>
          </a:xfrm>
        </p:spPr>
        <p:txBody>
          <a:bodyPr>
            <a:normAutofit/>
          </a:bodyPr>
          <a:lstStyle/>
          <a:p>
            <a:pPr marL="0" indent="0" algn="just">
              <a:buNone/>
            </a:pPr>
            <a:endParaRPr lang="es-ES" dirty="0" smtClean="0"/>
          </a:p>
          <a:p>
            <a:pPr marL="0" indent="0" algn="just">
              <a:buNone/>
            </a:pPr>
            <a:endParaRPr lang="es-ES" dirty="0" smtClean="0"/>
          </a:p>
        </p:txBody>
      </p:sp>
      <p:graphicFrame>
        <p:nvGraphicFramePr>
          <p:cNvPr id="4" name="3 Tabla"/>
          <p:cNvGraphicFramePr>
            <a:graphicFrameLocks noGrp="1"/>
          </p:cNvGraphicFramePr>
          <p:nvPr/>
        </p:nvGraphicFramePr>
        <p:xfrm>
          <a:off x="285720" y="928670"/>
          <a:ext cx="8429684" cy="4643470"/>
        </p:xfrm>
        <a:graphic>
          <a:graphicData uri="http://schemas.openxmlformats.org/drawingml/2006/table">
            <a:tbl>
              <a:tblPr firstRow="1" bandRow="1">
                <a:tableStyleId>{5C22544A-7EE6-4342-B048-85BDC9FD1C3A}</a:tableStyleId>
              </a:tblPr>
              <a:tblGrid>
                <a:gridCol w="8429684"/>
              </a:tblGrid>
              <a:tr h="4643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3600" i="1" dirty="0" smtClean="0"/>
                        <a:t>                         En cumplimiento con la ley Nº 19.979 de 1998, en lo que se refiere a su artículo Nº 11,   me   es  grato  presentar  a  la Comunidad Educativa la Cuenta Pública relacionada   con   las   actividades desarrolladas durante el año escolar 2015.</a:t>
                      </a:r>
                    </a:p>
                    <a:p>
                      <a:endParaRPr lang="es-CL" sz="3600"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92"/>
          <a:ext cx="8715436" cy="6217920"/>
        </p:xfrm>
        <a:graphic>
          <a:graphicData uri="http://schemas.openxmlformats.org/drawingml/2006/table">
            <a:tbl>
              <a:tblPr firstRow="1" bandRow="1">
                <a:tableStyleId>{5C22544A-7EE6-4342-B048-85BDC9FD1C3A}</a:tableStyleId>
              </a:tblPr>
              <a:tblGrid>
                <a:gridCol w="1571636"/>
                <a:gridCol w="7143800"/>
              </a:tblGrid>
              <a:tr h="56795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ESCUELA DE LIDERAZGO</a:t>
                      </a:r>
                      <a:endParaRPr lang="es-ES" sz="2400" b="1" i="1" kern="1200" dirty="0" smtClean="0">
                        <a:solidFill>
                          <a:srgbClr val="FFFF00"/>
                        </a:solidFill>
                        <a:latin typeface="+mn-lt"/>
                        <a:ea typeface="+mn-ea"/>
                        <a:cs typeface="+mn-cs"/>
                      </a:endParaRPr>
                    </a:p>
                    <a:p>
                      <a:pPr algn="ctr"/>
                      <a:endParaRPr lang="es-ES" dirty="0">
                        <a:solidFill>
                          <a:srgbClr val="FFFF00"/>
                        </a:solidFill>
                      </a:endParaRPr>
                    </a:p>
                  </a:txBody>
                  <a:tcPr/>
                </a:tc>
                <a:tc hMerge="1">
                  <a:txBody>
                    <a:bodyPr/>
                    <a:lstStyle/>
                    <a:p>
                      <a:endParaRPr lang="es-ES" dirty="0"/>
                    </a:p>
                  </a:txBody>
                  <a:tcPr/>
                </a:tc>
              </a:tr>
              <a:tr h="567958">
                <a:tc>
                  <a:txBody>
                    <a:bodyPr/>
                    <a:lstStyle/>
                    <a:p>
                      <a:r>
                        <a:rPr lang="es-ES"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Los presidentes de curso del Instituto Superior de Comercio “Enrique Maldonado Sepúlveda” fortalecerán los procesos de formación integral, mediante un liderazgo efectivo y de compromiso que ganen en identidad y pertinencia, con conciencia crítica y profundo sentido de solidaridad y tolerancia, buscando el bien común  y siendo  capaces  de iniciar procesos creativos colectivos, para una mejor convivencia escolar en la comunidad educativa.</a:t>
                      </a:r>
                    </a:p>
                  </a:txBody>
                  <a:tcPr/>
                </a:tc>
              </a:tr>
              <a:tr h="567958">
                <a:tc>
                  <a:txBody>
                    <a:bodyPr/>
                    <a:lstStyle/>
                    <a:p>
                      <a:r>
                        <a:rPr lang="es-ES" b="1" i="1" dirty="0" smtClean="0"/>
                        <a:t>TEMÁTICAS</a:t>
                      </a:r>
                      <a:endParaRPr lang="es-ES" b="1" i="1" dirty="0"/>
                    </a:p>
                  </a:txBody>
                  <a:tcPr/>
                </a:tc>
                <a:tc>
                  <a:txBody>
                    <a:bodyPr/>
                    <a:lstStyle/>
                    <a:p>
                      <a:r>
                        <a:rPr lang="es-ES" sz="1800" i="1" kern="1200" dirty="0" smtClean="0">
                          <a:solidFill>
                            <a:schemeClr val="dk1"/>
                          </a:solidFill>
                          <a:latin typeface="+mn-lt"/>
                          <a:ea typeface="+mn-ea"/>
                          <a:cs typeface="+mn-cs"/>
                        </a:rPr>
                        <a:t>- Talleres de</a:t>
                      </a:r>
                      <a:r>
                        <a:rPr lang="es-ES" sz="1800" b="1" i="1" kern="1200" dirty="0" smtClean="0">
                          <a:solidFill>
                            <a:schemeClr val="dk1"/>
                          </a:solidFill>
                          <a:latin typeface="+mn-lt"/>
                          <a:ea typeface="+mn-ea"/>
                          <a:cs typeface="+mn-cs"/>
                        </a:rPr>
                        <a:t> </a:t>
                      </a:r>
                      <a:r>
                        <a:rPr lang="es-ES" sz="1800" i="1" kern="1200" dirty="0" smtClean="0">
                          <a:solidFill>
                            <a:schemeClr val="dk1"/>
                          </a:solidFill>
                          <a:latin typeface="+mn-lt"/>
                          <a:ea typeface="+mn-ea"/>
                          <a:cs typeface="+mn-cs"/>
                        </a:rPr>
                        <a:t>desarrollo de competencias y habilidades blandas.</a:t>
                      </a:r>
                    </a:p>
                    <a:p>
                      <a:r>
                        <a:rPr lang="es-ES" sz="1800" i="1" kern="1200" dirty="0" smtClean="0">
                          <a:solidFill>
                            <a:schemeClr val="dk1"/>
                          </a:solidFill>
                          <a:latin typeface="+mn-lt"/>
                          <a:ea typeface="+mn-ea"/>
                          <a:cs typeface="+mn-cs"/>
                        </a:rPr>
                        <a:t>- Talleres de cultura del estudiante: producto; “decálogo del estudiante  </a:t>
                      </a:r>
                      <a:r>
                        <a:rPr lang="es-ES" sz="1800" i="1" kern="1200" dirty="0" err="1" smtClean="0">
                          <a:solidFill>
                            <a:schemeClr val="dk1"/>
                          </a:solidFill>
                          <a:latin typeface="+mn-lt"/>
                          <a:ea typeface="+mn-ea"/>
                          <a:cs typeface="+mn-cs"/>
                        </a:rPr>
                        <a:t>institutano</a:t>
                      </a:r>
                      <a:r>
                        <a:rPr lang="es-ES" sz="1800" i="1" kern="1200" dirty="0" smtClean="0">
                          <a:solidFill>
                            <a:schemeClr val="dk1"/>
                          </a:solidFill>
                          <a:latin typeface="+mn-lt"/>
                          <a:ea typeface="+mn-ea"/>
                          <a:cs typeface="+mn-cs"/>
                        </a:rPr>
                        <a:t>”</a:t>
                      </a:r>
                    </a:p>
                    <a:p>
                      <a:r>
                        <a:rPr lang="es-ES" sz="1800" i="1" kern="1200" dirty="0" smtClean="0">
                          <a:solidFill>
                            <a:schemeClr val="dk1"/>
                          </a:solidFill>
                          <a:latin typeface="+mn-lt"/>
                          <a:ea typeface="+mn-ea"/>
                          <a:cs typeface="+mn-cs"/>
                        </a:rPr>
                        <a:t>- Talleres de afectividad y sexualidad: producto; sociabilizar información y folletos de prevención del embarazo en sus cursos</a:t>
                      </a:r>
                    </a:p>
                    <a:p>
                      <a:r>
                        <a:rPr lang="es-ES" sz="1800" i="1" kern="1200" dirty="0" smtClean="0">
                          <a:solidFill>
                            <a:schemeClr val="dk1"/>
                          </a:solidFill>
                          <a:latin typeface="+mn-lt"/>
                          <a:ea typeface="+mn-ea"/>
                          <a:cs typeface="+mn-cs"/>
                        </a:rPr>
                        <a:t>- Charla: suicidio del adolescente por PDI de Santiago (liceo piloto en Talca)</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  Colaboración  con departamento de orientación en citación de estudiantes con beca, de salud, PSU, reforzamiento de estudiantes descendidos de 1°s años, trabajo colaborativo con profesor jefe entre otras.</a:t>
                      </a:r>
                    </a:p>
                  </a:txBody>
                  <a:tcPr/>
                </a:tc>
              </a:tr>
              <a:tr h="567958">
                <a:tc>
                  <a:txBody>
                    <a:bodyPr/>
                    <a:lstStyle/>
                    <a:p>
                      <a:r>
                        <a:rPr lang="es-ES" sz="1800" b="1" i="1" kern="1200" dirty="0" smtClean="0">
                          <a:solidFill>
                            <a:schemeClr val="dk1"/>
                          </a:solidFill>
                          <a:latin typeface="+mn-lt"/>
                          <a:ea typeface="+mn-ea"/>
                          <a:cs typeface="+mn-cs"/>
                        </a:rPr>
                        <a:t>ASISTENCIA PROMEDIO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85%</a:t>
                      </a: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14287"/>
          <a:ext cx="8572560" cy="6162568"/>
        </p:xfrm>
        <a:graphic>
          <a:graphicData uri="http://schemas.openxmlformats.org/drawingml/2006/table">
            <a:tbl>
              <a:tblPr firstRow="1" bandRow="1">
                <a:tableStyleId>{5C22544A-7EE6-4342-B048-85BDC9FD1C3A}</a:tableStyleId>
              </a:tblPr>
              <a:tblGrid>
                <a:gridCol w="1500198"/>
                <a:gridCol w="7072362"/>
              </a:tblGrid>
              <a:tr h="86605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i="1" kern="1200" dirty="0" smtClean="0">
                          <a:solidFill>
                            <a:srgbClr val="FFFF00"/>
                          </a:solidFill>
                          <a:latin typeface="+mn-lt"/>
                          <a:ea typeface="+mn-ea"/>
                          <a:cs typeface="+mn-cs"/>
                        </a:rPr>
                        <a:t>PLAN DE AFECTIVIDAD, SEXUALIDAD Y GÉNERO</a:t>
                      </a:r>
                    </a:p>
                  </a:txBody>
                  <a:tcPr/>
                </a:tc>
                <a:tc hMerge="1">
                  <a:txBody>
                    <a:bodyPr/>
                    <a:lstStyle/>
                    <a:p>
                      <a:endParaRPr lang="es-ES" dirty="0"/>
                    </a:p>
                  </a:txBody>
                  <a:tcPr/>
                </a:tc>
              </a:tr>
              <a:tr h="1026948">
                <a:tc>
                  <a:txBody>
                    <a:bodyPr/>
                    <a:lstStyle/>
                    <a:p>
                      <a:r>
                        <a:rPr lang="es-ES"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chemeClr val="dk1"/>
                          </a:solidFill>
                          <a:latin typeface="+mn-lt"/>
                          <a:ea typeface="+mn-ea"/>
                          <a:cs typeface="+mn-cs"/>
                        </a:rPr>
                        <a:t>- Fortalecer el aprendizaje en afectividad, sexualidad y género en la Comunidad de Aprendizaje, como estrategia de auto-cuidado. </a:t>
                      </a:r>
                      <a:endParaRPr lang="es-ES" sz="2400" b="1" i="1" kern="1200" dirty="0" smtClean="0">
                        <a:solidFill>
                          <a:schemeClr val="dk1"/>
                        </a:solidFill>
                        <a:latin typeface="+mn-lt"/>
                        <a:ea typeface="+mn-ea"/>
                        <a:cs typeface="+mn-cs"/>
                      </a:endParaRPr>
                    </a:p>
                  </a:txBody>
                  <a:tcPr/>
                </a:tc>
              </a:tr>
              <a:tr h="1026948">
                <a:tc rowSpan="4">
                  <a:txBody>
                    <a:bodyPr/>
                    <a:lstStyle/>
                    <a:p>
                      <a:endParaRPr lang="es-ES" b="1" i="1" dirty="0" smtClean="0"/>
                    </a:p>
                    <a:p>
                      <a:endParaRPr lang="es-ES" b="1" i="1" dirty="0" smtClean="0"/>
                    </a:p>
                    <a:p>
                      <a:endParaRPr lang="es-ES" b="1" i="1" dirty="0" smtClean="0"/>
                    </a:p>
                    <a:p>
                      <a:endParaRPr lang="es-ES" b="1" i="1" dirty="0" smtClean="0"/>
                    </a:p>
                    <a:p>
                      <a:endParaRPr lang="es-ES" b="1" i="1" dirty="0" smtClean="0"/>
                    </a:p>
                    <a:p>
                      <a:endParaRPr lang="es-ES" b="1" i="1" dirty="0" smtClean="0"/>
                    </a:p>
                    <a:p>
                      <a:r>
                        <a:rPr lang="es-ES" b="1" i="1" dirty="0" smtClean="0"/>
                        <a:t>ACTIVIDADES</a:t>
                      </a:r>
                      <a:endParaRPr lang="es-E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TALLERES EN HORAS DE ORIENTACIÓN DE 1° A 4° MEDIO</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ESCUELA DE LA FAMILIA</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TALLERES CON ASISTENTES DE LA EDUCACIÓN</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MESA INFORMATIVA</a:t>
                      </a:r>
                      <a:endParaRPr lang="es-ES" sz="1800" i="1" kern="1200" dirty="0" smtClean="0">
                        <a:solidFill>
                          <a:schemeClr val="dk1"/>
                        </a:solidFill>
                        <a:latin typeface="+mn-lt"/>
                        <a:ea typeface="+mn-ea"/>
                        <a:cs typeface="+mn-cs"/>
                      </a:endParaRPr>
                    </a:p>
                    <a:p>
                      <a:endParaRPr lang="es-ES" i="1"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428604"/>
          <a:ext cx="8501120" cy="6205475"/>
        </p:xfrm>
        <a:graphic>
          <a:graphicData uri="http://schemas.openxmlformats.org/drawingml/2006/table">
            <a:tbl>
              <a:tblPr firstRow="1" bandRow="1">
                <a:tableStyleId>{5C22544A-7EE6-4342-B048-85BDC9FD1C3A}</a:tableStyleId>
              </a:tblPr>
              <a:tblGrid>
                <a:gridCol w="2071702"/>
                <a:gridCol w="1785950"/>
                <a:gridCol w="1243020"/>
                <a:gridCol w="1971690"/>
                <a:gridCol w="1428758"/>
              </a:tblGrid>
              <a:tr h="77690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PLAN PEDAGÓGICO DE REFORZAMIENTO DE PRIMEROS AÑOS</a:t>
                      </a:r>
                      <a:endParaRPr lang="es-ES" sz="2400" b="1" i="1" kern="1200" dirty="0" smtClean="0">
                        <a:solidFill>
                          <a:srgbClr val="FFFF00"/>
                        </a:solidFill>
                        <a:latin typeface="+mn-lt"/>
                        <a:ea typeface="+mn-ea"/>
                        <a:cs typeface="+mn-cs"/>
                      </a:endParaRPr>
                    </a:p>
                    <a:p>
                      <a:endParaRPr lang="es-ES" sz="2400" i="1" dirty="0">
                        <a:solidFill>
                          <a:srgbClr val="FFFF00"/>
                        </a:solidFill>
                      </a:endParaRP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2071743">
                <a:tc>
                  <a:txBody>
                    <a:bodyPr/>
                    <a:lstStyle/>
                    <a:p>
                      <a:endParaRPr lang="es-ES" sz="1800" b="1" i="1" kern="1200" dirty="0" smtClean="0">
                        <a:solidFill>
                          <a:schemeClr val="dk1"/>
                        </a:solidFill>
                        <a:latin typeface="+mn-lt"/>
                        <a:ea typeface="+mn-ea"/>
                        <a:cs typeface="+mn-cs"/>
                      </a:endParaRPr>
                    </a:p>
                    <a:p>
                      <a:endParaRPr lang="es-ES" sz="1800" b="1" i="1" kern="1200" dirty="0" smtClean="0">
                        <a:solidFill>
                          <a:schemeClr val="dk1"/>
                        </a:solidFill>
                        <a:latin typeface="+mn-lt"/>
                        <a:ea typeface="+mn-ea"/>
                        <a:cs typeface="+mn-cs"/>
                      </a:endParaRPr>
                    </a:p>
                    <a:p>
                      <a:r>
                        <a:rPr lang="es-ES" sz="1800" b="1" i="1" kern="1200" dirty="0" smtClean="0">
                          <a:solidFill>
                            <a:schemeClr val="dk1"/>
                          </a:solidFill>
                          <a:latin typeface="+mn-lt"/>
                          <a:ea typeface="+mn-ea"/>
                          <a:cs typeface="+mn-cs"/>
                        </a:rPr>
                        <a:t>OBJETIVO</a:t>
                      </a:r>
                      <a:endParaRPr lang="es-ES" i="1" dirty="0"/>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kern="1200" dirty="0" smtClean="0">
                          <a:solidFill>
                            <a:schemeClr val="dk1"/>
                          </a:solidFill>
                          <a:latin typeface="+mn-lt"/>
                          <a:ea typeface="+mn-ea"/>
                          <a:cs typeface="+mn-cs"/>
                        </a:rPr>
                        <a:t>- Mejorar el Rendimiento Académico de los/as estudiantes de primero medio con bajo aprendizaje, a través de la implementación de talleres de Manejo de Técnicas y Hábito de Estudio.</a:t>
                      </a: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949549">
                <a:tc>
                  <a:txBody>
                    <a:bodyPr/>
                    <a:lstStyle/>
                    <a:p>
                      <a:endParaRPr lang="es-ES" sz="1800" b="1" i="1" kern="1200" dirty="0" smtClean="0">
                        <a:solidFill>
                          <a:schemeClr val="dk1"/>
                        </a:solidFill>
                        <a:latin typeface="+mn-lt"/>
                        <a:ea typeface="+mn-ea"/>
                        <a:cs typeface="+mn-cs"/>
                      </a:endParaRPr>
                    </a:p>
                    <a:p>
                      <a:r>
                        <a:rPr lang="es-ES" sz="1800" b="1" i="1" kern="1200" dirty="0" smtClean="0">
                          <a:solidFill>
                            <a:schemeClr val="dk1"/>
                          </a:solidFill>
                          <a:latin typeface="+mn-lt"/>
                          <a:ea typeface="+mn-ea"/>
                          <a:cs typeface="+mn-cs"/>
                        </a:rPr>
                        <a:t>MES</a:t>
                      </a:r>
                      <a:endParaRPr lang="es-ES" i="1" dirty="0"/>
                    </a:p>
                  </a:txBody>
                  <a:tcPr/>
                </a:tc>
                <a:tc gridSpan="4">
                  <a:txBody>
                    <a:bodyPr/>
                    <a:lstStyle/>
                    <a:p>
                      <a:endParaRPr lang="es-ES" sz="1800" i="1" kern="1200" dirty="0" smtClean="0">
                        <a:solidFill>
                          <a:schemeClr val="dk1"/>
                        </a:solidFill>
                        <a:latin typeface="+mn-lt"/>
                        <a:ea typeface="+mn-ea"/>
                        <a:cs typeface="+mn-cs"/>
                      </a:endParaRPr>
                    </a:p>
                    <a:p>
                      <a:r>
                        <a:rPr lang="es-ES" sz="2400" i="1" kern="1200" dirty="0" smtClean="0">
                          <a:solidFill>
                            <a:schemeClr val="dk1"/>
                          </a:solidFill>
                          <a:latin typeface="+mn-lt"/>
                          <a:ea typeface="+mn-ea"/>
                          <a:cs typeface="+mn-cs"/>
                        </a:rPr>
                        <a:t>Octubre, Noviembre y Diciembre</a:t>
                      </a:r>
                    </a:p>
                    <a:p>
                      <a:endParaRPr lang="es-ES" i="1"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973287">
                <a:tc>
                  <a:txBody>
                    <a:bodyPr/>
                    <a:lstStyle/>
                    <a:p>
                      <a:pPr algn="ctr">
                        <a:lnSpc>
                          <a:spcPct val="115000"/>
                        </a:lnSpc>
                        <a:spcAft>
                          <a:spcPts val="0"/>
                        </a:spcAft>
                      </a:pPr>
                      <a:r>
                        <a:rPr lang="es-MX" sz="2000" b="1" i="1" dirty="0" smtClean="0">
                          <a:solidFill>
                            <a:schemeClr val="accent2">
                              <a:lumMod val="50000"/>
                            </a:schemeClr>
                          </a:solidFill>
                          <a:latin typeface="Calibri"/>
                          <a:ea typeface="Calibri"/>
                          <a:cs typeface="Calibri"/>
                        </a:rPr>
                        <a:t>ALUMNOS </a:t>
                      </a:r>
                      <a:r>
                        <a:rPr lang="es-MX" sz="2000" b="1" i="1" dirty="0">
                          <a:solidFill>
                            <a:schemeClr val="accent2">
                              <a:lumMod val="50000"/>
                            </a:schemeClr>
                          </a:solidFill>
                          <a:latin typeface="Calibri"/>
                          <a:ea typeface="Calibri"/>
                          <a:cs typeface="Calibri"/>
                        </a:rPr>
                        <a:t>EN </a:t>
                      </a:r>
                      <a:r>
                        <a:rPr lang="es-MX" sz="2000" b="1" i="1" dirty="0" smtClean="0">
                          <a:solidFill>
                            <a:schemeClr val="accent2">
                              <a:lumMod val="50000"/>
                            </a:schemeClr>
                          </a:solidFill>
                          <a:latin typeface="Calibri"/>
                          <a:ea typeface="Calibri"/>
                          <a:cs typeface="Calibri"/>
                        </a:rPr>
                        <a:t>REFORZAMIENTO</a:t>
                      </a:r>
                    </a:p>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smtClean="0">
                          <a:solidFill>
                            <a:schemeClr val="accent2">
                              <a:lumMod val="50000"/>
                            </a:schemeClr>
                          </a:solidFill>
                          <a:latin typeface="Calibri"/>
                          <a:ea typeface="Calibri"/>
                          <a:cs typeface="Calibri"/>
                        </a:rPr>
                        <a:t>APROBACIÓN</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REPROBACION</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a:t>
                      </a:r>
                      <a:endParaRPr lang="es-ES" sz="2000" b="1" i="1" dirty="0">
                        <a:solidFill>
                          <a:schemeClr val="accent2">
                            <a:lumMod val="50000"/>
                          </a:schemeClr>
                        </a:solidFill>
                        <a:latin typeface="Calibri"/>
                        <a:ea typeface="Calibri"/>
                        <a:cs typeface="Times New Roman"/>
                      </a:endParaRPr>
                    </a:p>
                  </a:txBody>
                  <a:tcPr marL="68580" marR="68580" marT="0" marB="0"/>
                </a:tc>
              </a:tr>
              <a:tr h="1253372">
                <a:tc>
                  <a:txBody>
                    <a:bodyPr/>
                    <a:lstStyle/>
                    <a:p>
                      <a:pPr algn="ctr">
                        <a:lnSpc>
                          <a:spcPct val="115000"/>
                        </a:lnSpc>
                        <a:spcAft>
                          <a:spcPts val="0"/>
                        </a:spcAft>
                      </a:pPr>
                      <a:r>
                        <a:rPr lang="es-MX" sz="2400" b="1" i="1" dirty="0" smtClean="0">
                          <a:latin typeface="Calibri"/>
                          <a:ea typeface="Calibri"/>
                          <a:cs typeface="Calibri"/>
                        </a:rPr>
                        <a:t>165 estudiantes </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80 </a:t>
                      </a:r>
                      <a:r>
                        <a:rPr lang="es-MX" sz="2400" b="1" i="1" dirty="0">
                          <a:latin typeface="Calibri"/>
                          <a:ea typeface="Calibri"/>
                          <a:cs typeface="Calibri"/>
                        </a:rPr>
                        <a:t>estudiantes</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59.39</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66  </a:t>
                      </a:r>
                      <a:r>
                        <a:rPr lang="es-MX" sz="2400" b="1" i="1" dirty="0">
                          <a:latin typeface="Calibri"/>
                          <a:ea typeface="Calibri"/>
                          <a:cs typeface="Calibri"/>
                        </a:rPr>
                        <a:t>estudiantes</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41</a:t>
                      </a:r>
                      <a:endParaRPr lang="es-ES" sz="2400" b="1"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500042"/>
          <a:ext cx="8358245" cy="6162684"/>
        </p:xfrm>
        <a:graphic>
          <a:graphicData uri="http://schemas.openxmlformats.org/drawingml/2006/table">
            <a:tbl>
              <a:tblPr firstRow="1" bandRow="1">
                <a:tableStyleId>{5C22544A-7EE6-4342-B048-85BDC9FD1C3A}</a:tableStyleId>
              </a:tblPr>
              <a:tblGrid>
                <a:gridCol w="8358245"/>
              </a:tblGrid>
              <a:tr h="64294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3200" b="1" i="1" dirty="0" smtClean="0">
                          <a:solidFill>
                            <a:srgbClr val="FFFF00"/>
                          </a:solidFill>
                          <a:latin typeface="Arial Narrow" pitchFamily="34" charset="0"/>
                        </a:rPr>
                        <a:t>GESTIÓN CURRICULAR</a:t>
                      </a:r>
                      <a:endParaRPr lang="es-ES" sz="3200" b="1" i="1" dirty="0" smtClean="0">
                        <a:solidFill>
                          <a:srgbClr val="FFFF00"/>
                        </a:solidFill>
                        <a:latin typeface="+mn-lt"/>
                        <a:ea typeface="Calibri"/>
                        <a:cs typeface="Times New Roman"/>
                      </a:endParaRPr>
                    </a:p>
                  </a:txBody>
                  <a:tcPr marL="68580" marR="68580" marT="0" marB="0"/>
                </a:tc>
              </a:tr>
              <a:tr h="642942">
                <a:tc>
                  <a:txBody>
                    <a:bodyPr/>
                    <a:lstStyle/>
                    <a:p>
                      <a:pPr algn="ctr">
                        <a:lnSpc>
                          <a:spcPct val="115000"/>
                        </a:lnSpc>
                        <a:spcAft>
                          <a:spcPts val="0"/>
                        </a:spcAft>
                      </a:pPr>
                      <a:r>
                        <a:rPr lang="es-ES" sz="3200" b="1" i="1" dirty="0" smtClean="0">
                          <a:solidFill>
                            <a:schemeClr val="accent2"/>
                          </a:solidFill>
                          <a:latin typeface="Calibri"/>
                          <a:ea typeface="Calibri"/>
                          <a:cs typeface="Times New Roman"/>
                        </a:rPr>
                        <a:t>UNIDAD TÉCNICO PEDAGÓGICA</a:t>
                      </a:r>
                      <a:endParaRPr lang="es-ES" sz="3200" b="1" i="1" dirty="0">
                        <a:solidFill>
                          <a:schemeClr val="accent2"/>
                        </a:solidFill>
                        <a:latin typeface="Calibri"/>
                        <a:ea typeface="Calibri"/>
                        <a:cs typeface="Times New Roman"/>
                      </a:endParaRPr>
                    </a:p>
                  </a:txBody>
                  <a:tcPr marL="68580" marR="68580" marT="0" marB="0"/>
                </a:tc>
              </a:tr>
              <a:tr h="928694">
                <a:tc>
                  <a:txBody>
                    <a:bodyPr/>
                    <a:lstStyle/>
                    <a:p>
                      <a:pPr marL="0" indent="0" algn="just">
                        <a:buNone/>
                      </a:pPr>
                      <a:r>
                        <a:rPr lang="es-ES" sz="2800" dirty="0" smtClean="0"/>
                        <a:t>        </a:t>
                      </a:r>
                    </a:p>
                    <a:p>
                      <a:pPr marL="0" indent="0" algn="just">
                        <a:buNone/>
                      </a:pPr>
                      <a:r>
                        <a:rPr lang="es-ES" sz="2800" dirty="0" smtClean="0"/>
                        <a:t> </a:t>
                      </a:r>
                      <a:r>
                        <a:rPr lang="es-ES" sz="2400" i="1" dirty="0" smtClean="0"/>
                        <a:t>A partir del año 2014 el Instituto ingresó a la ley SEP la que otorga recursos financieros destinados a atender principalmente a los alumnos prioritarios.</a:t>
                      </a:r>
                    </a:p>
                    <a:p>
                      <a:pPr marL="0" indent="0" algn="just">
                        <a:buNone/>
                      </a:pPr>
                      <a:endParaRPr lang="es-ES" sz="2400" i="1" dirty="0" smtClean="0"/>
                    </a:p>
                    <a:p>
                      <a:pPr marL="0" indent="0" algn="just">
                        <a:buNone/>
                      </a:pPr>
                      <a:r>
                        <a:rPr lang="es-ES" sz="2400" i="1" dirty="0" smtClean="0"/>
                        <a:t>        La UTP comenzó su trabajo de preparación para el ingreso del Instituto a la SEP en el año 2013, durante el cual se realizó el diagnóstico institucional en las 4 áreas de gestión del Instituto. </a:t>
                      </a:r>
                    </a:p>
                    <a:p>
                      <a:pPr marL="0" indent="0" algn="just">
                        <a:buNone/>
                      </a:pPr>
                      <a:endParaRPr lang="es-ES" sz="2400" i="1" dirty="0" smtClean="0"/>
                    </a:p>
                    <a:p>
                      <a:pPr marL="0" indent="0" algn="just">
                        <a:buNone/>
                      </a:pPr>
                      <a:r>
                        <a:rPr lang="es-ES" sz="2400" i="1" dirty="0" smtClean="0"/>
                        <a:t>        Asimismo y teniendo como base los resultados de este diagnóstico se formuló un 	PME, abordándose las siguientes prácticas en su etapa de instalación:</a:t>
                      </a:r>
                    </a:p>
                    <a:p>
                      <a:pPr marL="0" indent="0" algn="just">
                        <a:buNone/>
                      </a:pPr>
                      <a:endParaRPr lang="es-ES" sz="2400" dirty="0" smtClean="0"/>
                    </a:p>
                  </a:txBody>
                  <a:tcPr marL="68580" marR="68580" marT="0"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85852" y="500042"/>
          <a:ext cx="7262842" cy="5120640"/>
        </p:xfrm>
        <a:graphic>
          <a:graphicData uri="http://schemas.openxmlformats.org/drawingml/2006/table">
            <a:tbl>
              <a:tblPr firstRow="1" bandRow="1">
                <a:tableStyleId>{5C22544A-7EE6-4342-B048-85BDC9FD1C3A}</a:tableStyleId>
              </a:tblPr>
              <a:tblGrid>
                <a:gridCol w="2269629"/>
                <a:gridCol w="4993213"/>
              </a:tblGrid>
              <a:tr h="1223321">
                <a:tc gridSpan="2">
                  <a:txBody>
                    <a:bodyPr/>
                    <a:lstStyle/>
                    <a:p>
                      <a:pPr algn="ctr"/>
                      <a:r>
                        <a:rPr lang="es-ES" sz="2400" i="1" dirty="0" smtClean="0">
                          <a:solidFill>
                            <a:srgbClr val="FFFF00"/>
                          </a:solidFill>
                        </a:rPr>
                        <a:t>PME 2015</a:t>
                      </a:r>
                    </a:p>
                    <a:p>
                      <a:pPr algn="ctr"/>
                      <a:r>
                        <a:rPr lang="es-ES" sz="2400" i="1" dirty="0" smtClean="0">
                          <a:solidFill>
                            <a:srgbClr val="FFFF00"/>
                          </a:solidFill>
                        </a:rPr>
                        <a:t>PROYECTO DE MEJORAMIENTO EDUCATIVO</a:t>
                      </a:r>
                    </a:p>
                    <a:p>
                      <a:pPr algn="ctr"/>
                      <a:r>
                        <a:rPr lang="es-ES" sz="2400" i="1" dirty="0" smtClean="0">
                          <a:solidFill>
                            <a:srgbClr val="FFFF00"/>
                          </a:solidFill>
                        </a:rPr>
                        <a:t>LEY SEP</a:t>
                      </a:r>
                    </a:p>
                    <a:p>
                      <a:pPr algn="ctr"/>
                      <a:r>
                        <a:rPr lang="es-ES" sz="2400" i="1" dirty="0" smtClean="0">
                          <a:solidFill>
                            <a:srgbClr val="FFFF00"/>
                          </a:solidFill>
                        </a:rPr>
                        <a:t> (SUBVENCION ESPECIAL PREFERENCIAL</a:t>
                      </a:r>
                      <a:r>
                        <a:rPr lang="es-ES" dirty="0" smtClean="0"/>
                        <a:t>)</a:t>
                      </a:r>
                      <a:endParaRPr lang="es-ES" dirty="0"/>
                    </a:p>
                  </a:txBody>
                  <a:tcPr/>
                </a:tc>
                <a:tc hMerge="1">
                  <a:txBody>
                    <a:bodyPr/>
                    <a:lstStyle/>
                    <a:p>
                      <a:endParaRPr lang="es-ES" dirty="0"/>
                    </a:p>
                  </a:txBody>
                  <a:tcPr/>
                </a:tc>
              </a:tr>
              <a:tr h="1100989">
                <a:tc rowSpan="3">
                  <a:txBody>
                    <a:bodyPr/>
                    <a:lstStyle/>
                    <a:p>
                      <a:endParaRPr lang="es-ES" dirty="0" smtClean="0"/>
                    </a:p>
                    <a:p>
                      <a:endParaRPr lang="es-ES" dirty="0" smtClean="0"/>
                    </a:p>
                    <a:p>
                      <a:endParaRPr lang="es-ES" sz="2800" b="1" dirty="0" smtClean="0"/>
                    </a:p>
                    <a:p>
                      <a:endParaRPr lang="es-ES" sz="2800" b="1" dirty="0" smtClean="0"/>
                    </a:p>
                    <a:p>
                      <a:r>
                        <a:rPr lang="es-ES" sz="2800" b="1" dirty="0" smtClean="0"/>
                        <a:t>ÁREAS</a:t>
                      </a:r>
                      <a:endParaRPr lang="es-E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u="none"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u="none" dirty="0" smtClean="0">
                          <a:solidFill>
                            <a:schemeClr val="bg1"/>
                          </a:solidFill>
                          <a:latin typeface="Arial Narrow" pitchFamily="34" charset="0"/>
                        </a:rPr>
                        <a:t>GESTIÓN DE LIDERAZGO </a:t>
                      </a:r>
                      <a:endParaRPr lang="es-ES" sz="2400" b="1" i="1" u="none" dirty="0" smtClean="0">
                        <a:solidFill>
                          <a:schemeClr val="bg1"/>
                        </a:solidFill>
                      </a:endParaRPr>
                    </a:p>
                    <a:p>
                      <a:endParaRPr lang="es-ES" sz="2400" b="1" dirty="0">
                        <a:solidFill>
                          <a:schemeClr val="bg1"/>
                        </a:solidFill>
                      </a:endParaRPr>
                    </a:p>
                  </a:txBody>
                  <a:tcPr/>
                </a:tc>
              </a:tr>
              <a:tr h="1100989">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chemeClr val="bg1"/>
                          </a:solidFill>
                          <a:latin typeface="Arial Narrow" pitchFamily="34" charset="0"/>
                        </a:rPr>
                        <a:t>GESTIÓN DE CONVIVENCIA ESCOLAR </a:t>
                      </a:r>
                      <a:endParaRPr lang="es-ES" sz="2400" b="1" i="1" dirty="0" smtClean="0">
                        <a:solidFill>
                          <a:schemeClr val="bg1"/>
                        </a:solidFill>
                      </a:endParaRPr>
                    </a:p>
                    <a:p>
                      <a:endParaRPr lang="es-ES" sz="2400" b="1" dirty="0">
                        <a:solidFill>
                          <a:schemeClr val="bg1"/>
                        </a:solidFill>
                      </a:endParaRPr>
                    </a:p>
                  </a:txBody>
                  <a:tcPr/>
                </a:tc>
              </a:tr>
              <a:tr h="1100989">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chemeClr val="bg1"/>
                          </a:solidFill>
                          <a:latin typeface="Arial Narrow" pitchFamily="34" charset="0"/>
                        </a:rPr>
                        <a:t>GESTIÓN DEL CURRICULUM </a:t>
                      </a:r>
                      <a:endParaRPr lang="es-ES" sz="2400" b="1" i="1" dirty="0" smtClean="0">
                        <a:solidFill>
                          <a:schemeClr val="bg1"/>
                        </a:solidFill>
                      </a:endParaRPr>
                    </a:p>
                    <a:p>
                      <a:endParaRPr lang="es-ES" sz="2400" b="1"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2844" y="285728"/>
          <a:ext cx="8786874" cy="6037902"/>
        </p:xfrm>
        <a:graphic>
          <a:graphicData uri="http://schemas.openxmlformats.org/drawingml/2006/table">
            <a:tbl>
              <a:tblPr firstRow="1" bandRow="1">
                <a:tableStyleId>{5C22544A-7EE6-4342-B048-85BDC9FD1C3A}</a:tableStyleId>
              </a:tblPr>
              <a:tblGrid>
                <a:gridCol w="1714512"/>
                <a:gridCol w="7072362"/>
              </a:tblGrid>
              <a:tr h="642942">
                <a:tc gridSpan="2">
                  <a:txBody>
                    <a:bodyPr/>
                    <a:lstStyle/>
                    <a:p>
                      <a:pPr algn="ctr"/>
                      <a:r>
                        <a:rPr lang="es-ES" sz="2400" b="1" i="1" u="none" dirty="0" smtClean="0">
                          <a:solidFill>
                            <a:srgbClr val="FFFF00"/>
                          </a:solidFill>
                          <a:latin typeface="Arial Narrow" pitchFamily="34" charset="0"/>
                        </a:rPr>
                        <a:t>GESTIÓN DE LIDERAZGO </a:t>
                      </a:r>
                      <a:endParaRPr lang="es-ES" sz="2400" b="1" i="1" u="none" dirty="0">
                        <a:solidFill>
                          <a:srgbClr val="FFFF00"/>
                        </a:solidFill>
                      </a:endParaRPr>
                    </a:p>
                  </a:txBody>
                  <a:tcPr/>
                </a:tc>
                <a:tc hMerge="1">
                  <a:txBody>
                    <a:bodyPr/>
                    <a:lstStyle/>
                    <a:p>
                      <a:endParaRPr lang="es-ES" dirty="0"/>
                    </a:p>
                  </a:txBody>
                  <a:tcPr/>
                </a:tc>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u="none" dirty="0" smtClean="0">
                          <a:solidFill>
                            <a:schemeClr val="accent2"/>
                          </a:solidFill>
                          <a:latin typeface="Arial Narrow" pitchFamily="34" charset="0"/>
                        </a:rPr>
                        <a:t>PRÁCTICAS</a:t>
                      </a:r>
                      <a:endParaRPr lang="es-ES" sz="2400" b="1" i="1" u="none" dirty="0" smtClean="0">
                        <a:solidFill>
                          <a:schemeClr val="accent2"/>
                        </a:solidFill>
                      </a:endParaRPr>
                    </a:p>
                    <a:p>
                      <a:endParaRPr lang="es-ES" sz="2400" b="1" i="1" u="none" dirty="0">
                        <a:solidFill>
                          <a:schemeClr val="accent2"/>
                        </a:solidFill>
                      </a:endParaRPr>
                    </a:p>
                  </a:txBody>
                  <a:tcPr/>
                </a:tc>
                <a:tc>
                  <a:txBody>
                    <a:bodyPr/>
                    <a:lstStyle/>
                    <a:p>
                      <a:pPr marL="355600" indent="-279400" algn="l">
                        <a:buFontTx/>
                        <a:buNone/>
                      </a:pPr>
                      <a:r>
                        <a:rPr lang="es-ES" sz="2400" b="0" i="1" baseline="0" dirty="0" smtClean="0"/>
                        <a:t>- E</a:t>
                      </a:r>
                      <a:r>
                        <a:rPr lang="es-ES" sz="2400" b="0" i="1" dirty="0" smtClean="0"/>
                        <a:t>laboración de un plan de mejoramiento educativo, o  planificación</a:t>
                      </a:r>
                      <a:r>
                        <a:rPr lang="es-ES" sz="2400" b="0" i="1" baseline="0" dirty="0" smtClean="0"/>
                        <a:t> </a:t>
                      </a:r>
                      <a:r>
                        <a:rPr lang="es-ES" sz="2400" b="0" i="1" dirty="0" smtClean="0"/>
                        <a:t>anual</a:t>
                      </a:r>
                      <a:r>
                        <a:rPr lang="es-ES" sz="2400" b="0" i="1" baseline="0" dirty="0" smtClean="0"/>
                        <a:t> </a:t>
                      </a:r>
                      <a:r>
                        <a:rPr lang="es-ES" sz="2400" b="0" i="1" dirty="0" smtClean="0"/>
                        <a:t>que define prioridades, metas, estrategias, plazos,  responsables y recursos.</a:t>
                      </a:r>
                    </a:p>
                    <a:p>
                      <a:pPr marL="355600" indent="-279400" algn="just">
                        <a:buFontTx/>
                        <a:buNone/>
                      </a:pPr>
                      <a:endParaRPr lang="es-ES" sz="2400" b="0" i="1" dirty="0" smtClean="0"/>
                    </a:p>
                  </a:txBody>
                  <a:tcPr/>
                </a:tc>
              </a:tr>
              <a:tr h="370840">
                <a:tc vMerge="1">
                  <a:txBody>
                    <a:bodyPr/>
                    <a:lstStyle/>
                    <a:p>
                      <a:endParaRPr lang="es-ES" b="1" i="1" u="none" dirty="0">
                        <a:solidFill>
                          <a:schemeClr val="accent2"/>
                        </a:solidFill>
                      </a:endParaRPr>
                    </a:p>
                  </a:txBody>
                  <a:tcPr/>
                </a:tc>
                <a:tc>
                  <a:txBody>
                    <a:bodyPr/>
                    <a:lstStyle/>
                    <a:p>
                      <a:pPr lvl="0" algn="just">
                        <a:buFontTx/>
                        <a:buNone/>
                      </a:pPr>
                      <a:endParaRPr lang="es-ES" sz="2400" b="0" i="1" baseline="0" dirty="0" smtClean="0"/>
                    </a:p>
                    <a:p>
                      <a:pPr lvl="0" algn="just">
                        <a:buFontTx/>
                        <a:buNone/>
                      </a:pPr>
                      <a:r>
                        <a:rPr lang="es-ES" sz="2400" b="0" i="1" baseline="0" dirty="0" smtClean="0"/>
                        <a:t>-</a:t>
                      </a:r>
                      <a:r>
                        <a:rPr lang="es-ES" sz="2400" b="0" i="1" dirty="0" smtClean="0"/>
                        <a:t>  Planificación y ejecución de un sistema de monitoreo periódico del  avance del PME.</a:t>
                      </a:r>
                    </a:p>
                    <a:p>
                      <a:pPr algn="just">
                        <a:buFontTx/>
                        <a:buNone/>
                      </a:pPr>
                      <a:endParaRPr lang="es-ES" sz="2400" b="0" i="1" dirty="0" smtClean="0"/>
                    </a:p>
                  </a:txBody>
                  <a:tcPr/>
                </a:tc>
              </a:tr>
              <a:tr h="370840">
                <a:tc vMerge="1">
                  <a:txBody>
                    <a:bodyPr/>
                    <a:lstStyle/>
                    <a:p>
                      <a:endParaRPr lang="es-ES" b="1" i="1" u="none"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0" i="1" dirty="0" smtClean="0"/>
                        <a:t>-  Elaboración de un sistema que recopila los resultados académicos y formativos de los estudiantes, los datos de eficiencia interna, de clima escolar, de satisfacción de los padres y del contexto, para su análisis e interpretación,  que permita la toma de decisiones en la gestión educativa.</a:t>
                      </a: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493913"/>
          <a:ext cx="8358246" cy="5194270"/>
        </p:xfrm>
        <a:graphic>
          <a:graphicData uri="http://schemas.openxmlformats.org/drawingml/2006/table">
            <a:tbl>
              <a:tblPr firstRow="1" bandRow="1">
                <a:tableStyleId>{5C22544A-7EE6-4342-B048-85BDC9FD1C3A}</a:tableStyleId>
              </a:tblPr>
              <a:tblGrid>
                <a:gridCol w="1730401"/>
                <a:gridCol w="6627845"/>
              </a:tblGrid>
              <a:tr h="540932">
                <a:tc gridSpan="2">
                  <a:txBody>
                    <a:bodyPr/>
                    <a:lstStyle/>
                    <a:p>
                      <a:pPr algn="ctr"/>
                      <a:r>
                        <a:rPr lang="es-ES" sz="2400" b="1" i="1" dirty="0" smtClean="0">
                          <a:solidFill>
                            <a:srgbClr val="FFFF00"/>
                          </a:solidFill>
                          <a:latin typeface="Arial Narrow" pitchFamily="34" charset="0"/>
                        </a:rPr>
                        <a:t>GESTIÓN DE CONVIVENCIA ESCOLAR </a:t>
                      </a:r>
                      <a:endParaRPr lang="es-ES" sz="2400" i="1" dirty="0">
                        <a:solidFill>
                          <a:srgbClr val="FFFF00"/>
                        </a:solidFill>
                      </a:endParaRPr>
                    </a:p>
                  </a:txBody>
                  <a:tcPr/>
                </a:tc>
                <a:tc hMerge="1">
                  <a:txBody>
                    <a:bodyPr/>
                    <a:lstStyle/>
                    <a:p>
                      <a:endParaRPr lang="es-ES" dirty="0"/>
                    </a:p>
                  </a:txBody>
                  <a:tcPr/>
                </a:tc>
              </a:tr>
              <a:tr h="1111152">
                <a:tc rowSpan="3">
                  <a:txBody>
                    <a:bodyPr/>
                    <a:lstStyle/>
                    <a:p>
                      <a:endParaRPr lang="es-ES" b="1" i="1" dirty="0" smtClean="0">
                        <a:solidFill>
                          <a:schemeClr val="accent2"/>
                        </a:solidFill>
                      </a:endParaRPr>
                    </a:p>
                    <a:p>
                      <a:endParaRPr lang="es-ES" b="1" i="1" dirty="0" smtClean="0">
                        <a:solidFill>
                          <a:schemeClr val="accent2"/>
                        </a:solidFill>
                      </a:endParaRPr>
                    </a:p>
                    <a:p>
                      <a:endParaRPr lang="es-ES" b="1" i="1" dirty="0" smtClean="0">
                        <a:solidFill>
                          <a:schemeClr val="accent2"/>
                        </a:solidFill>
                      </a:endParaRPr>
                    </a:p>
                    <a:p>
                      <a:endParaRPr lang="es-ES" b="1" i="1" dirty="0" smtClean="0">
                        <a:solidFill>
                          <a:schemeClr val="accent2"/>
                        </a:solidFill>
                      </a:endParaRPr>
                    </a:p>
                    <a:p>
                      <a:endParaRPr lang="es-ES" sz="2400" b="1" i="1" dirty="0" smtClean="0">
                        <a:solidFill>
                          <a:schemeClr val="accent2"/>
                        </a:solidFill>
                      </a:endParaRPr>
                    </a:p>
                    <a:p>
                      <a:endParaRPr lang="es-ES" sz="2400" b="1" i="1" dirty="0" smtClean="0">
                        <a:solidFill>
                          <a:schemeClr val="accent2"/>
                        </a:solidFill>
                      </a:endParaRPr>
                    </a:p>
                    <a:p>
                      <a:r>
                        <a:rPr lang="es-ES" sz="2400" b="1" i="1" dirty="0" smtClean="0">
                          <a:solidFill>
                            <a:schemeClr val="accent2"/>
                          </a:solidFill>
                        </a:rPr>
                        <a:t>PRÁCTICAS</a:t>
                      </a:r>
                      <a:endParaRPr lang="es-ES" sz="2400" b="1" i="1"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dirty="0" smtClean="0"/>
                        <a:t>- El establecimiento modela y enseña maneras constructivas de relacionarse y resolver conflictos.</a:t>
                      </a:r>
                    </a:p>
                    <a:p>
                      <a:endParaRPr lang="es-ES" sz="2400" i="1" dirty="0"/>
                    </a:p>
                  </a:txBody>
                  <a:tcPr/>
                </a:tc>
              </a:tr>
              <a:tr h="1330530">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dirty="0" smtClean="0"/>
                        <a:t>- El equipo directivo y docente involucra y orienta a los Padres y Apoderados en el proceso de aprendizaje académico y formativo de sus hijos.</a:t>
                      </a:r>
                    </a:p>
                  </a:txBody>
                  <a:tcPr/>
                </a:tc>
              </a:tr>
              <a:tr h="2134088">
                <a:tc vMerge="1">
                  <a:txBody>
                    <a:bodyPr/>
                    <a:lstStyle/>
                    <a:p>
                      <a:endParaRPr lang="es-ES" dirty="0"/>
                    </a:p>
                  </a:txBody>
                  <a:tcPr/>
                </a:tc>
                <a:tc>
                  <a:txBody>
                    <a:bodyPr/>
                    <a:lstStyle/>
                    <a:p>
                      <a:r>
                        <a:rPr lang="es-ES" sz="2400" i="1" dirty="0" smtClean="0"/>
                        <a:t>- El establecimiento promueve y exige un ambiente de respeto y buen trato entre los miembros de la comunidad educativa y en todos los espacios formativos (aula, talleres, biblioteca, patios, actos ceremoniales, eventos deportivos).</a:t>
                      </a:r>
                      <a:endParaRPr lang="es-ES" sz="2400" i="1"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428604"/>
          <a:ext cx="8501122" cy="5764059"/>
        </p:xfrm>
        <a:graphic>
          <a:graphicData uri="http://schemas.openxmlformats.org/drawingml/2006/table">
            <a:tbl>
              <a:tblPr firstRow="1" bandRow="1">
                <a:tableStyleId>{5C22544A-7EE6-4342-B048-85BDC9FD1C3A}</a:tableStyleId>
              </a:tblPr>
              <a:tblGrid>
                <a:gridCol w="1714512"/>
                <a:gridCol w="6786610"/>
              </a:tblGrid>
              <a:tr h="612939">
                <a:tc gridSpan="2">
                  <a:txBody>
                    <a:bodyPr/>
                    <a:lstStyle/>
                    <a:p>
                      <a:pPr algn="ctr"/>
                      <a:r>
                        <a:rPr lang="es-ES" sz="2800" i="1" dirty="0" smtClean="0">
                          <a:solidFill>
                            <a:srgbClr val="FFFF00"/>
                          </a:solidFill>
                          <a:latin typeface="Arial Narrow" pitchFamily="34" charset="0"/>
                        </a:rPr>
                        <a:t>GESTIÓN DEL CURRICULUM </a:t>
                      </a:r>
                      <a:endParaRPr lang="es-ES" sz="2800" i="1" dirty="0">
                        <a:solidFill>
                          <a:srgbClr val="FFFF00"/>
                        </a:solidFill>
                      </a:endParaRPr>
                    </a:p>
                  </a:txBody>
                  <a:tcPr/>
                </a:tc>
                <a:tc hMerge="1">
                  <a:txBody>
                    <a:bodyPr/>
                    <a:lstStyle/>
                    <a:p>
                      <a:endParaRPr lang="es-ES" dirty="0"/>
                    </a:p>
                  </a:txBody>
                  <a:tcPr/>
                </a:tc>
              </a:tr>
              <a:tr h="612939">
                <a:tc rowSpan="3">
                  <a:txBody>
                    <a:bodyPr/>
                    <a:lstStyle/>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i="1" dirty="0" smtClean="0">
                        <a:solidFill>
                          <a:schemeClr val="accent2">
                            <a:lumMod val="50000"/>
                          </a:schemeClr>
                        </a:solidFill>
                      </a:endParaRPr>
                    </a:p>
                    <a:p>
                      <a:endParaRPr lang="es-ES" b="1" i="1" dirty="0" smtClean="0">
                        <a:solidFill>
                          <a:schemeClr val="accent2">
                            <a:lumMod val="50000"/>
                          </a:schemeClr>
                        </a:solidFill>
                      </a:endParaRPr>
                    </a:p>
                    <a:p>
                      <a:r>
                        <a:rPr lang="es-ES" sz="2400" b="1" i="1" dirty="0" smtClean="0">
                          <a:solidFill>
                            <a:schemeClr val="accent2">
                              <a:lumMod val="50000"/>
                            </a:schemeClr>
                          </a:solidFill>
                        </a:rPr>
                        <a:t>PRÁCTICAS</a:t>
                      </a:r>
                      <a:endParaRPr lang="es-ES" sz="2400" b="1" i="1" dirty="0">
                        <a:solidFill>
                          <a:schemeClr val="accent2">
                            <a:lumMod val="50000"/>
                          </a:schemeClr>
                        </a:solidFill>
                      </a:endParaRPr>
                    </a:p>
                  </a:txBody>
                  <a:tcPr/>
                </a:tc>
                <a:tc>
                  <a:txBody>
                    <a:bodyPr/>
                    <a:lstStyle/>
                    <a:p>
                      <a:pPr>
                        <a:buFontTx/>
                        <a:buChar char="-"/>
                      </a:pPr>
                      <a:r>
                        <a:rPr lang="es-ES" sz="2000" i="1" dirty="0" smtClean="0"/>
                        <a:t>El equipo técnico pedagógico asegura que los decentes cuenten con planificaciones de las clases , las que explicitan los objetivos de aprendizaje a tratar, estrategias didácticas propuestas y evaluación del logro de los aprendizajes. </a:t>
                      </a:r>
                    </a:p>
                    <a:p>
                      <a:pPr>
                        <a:buFontTx/>
                        <a:buChar char="-"/>
                      </a:pPr>
                      <a:endParaRPr lang="es-ES" sz="2000" i="1" dirty="0"/>
                    </a:p>
                  </a:txBody>
                  <a:tcPr/>
                </a:tc>
              </a:tr>
              <a:tr h="612939">
                <a:tc vMerge="1">
                  <a:txBody>
                    <a:bodyPr/>
                    <a:lstStyle/>
                    <a:p>
                      <a:endParaRPr lang="es-ES" dirty="0"/>
                    </a:p>
                  </a:txBody>
                  <a:tcPr/>
                </a:tc>
                <a:tc>
                  <a:txBody>
                    <a:bodyPr/>
                    <a:lstStyle/>
                    <a:p>
                      <a:pPr>
                        <a:buFontTx/>
                        <a:buChar char="-"/>
                      </a:pPr>
                      <a:r>
                        <a:rPr lang="es-ES" sz="2000" i="1" dirty="0" smtClean="0"/>
                        <a:t>El equipo técnico  pedagógico desarrolla procedimientos de acompañamiento a la acción docente en el aula que incluyan observación de clases, análisis del trabajo de los estudiantes y reflexión sobre las dificultades que enfrenta, con el fin de mejorar sus prácticas y desarrollar sus capacidades.</a:t>
                      </a:r>
                    </a:p>
                    <a:p>
                      <a:pPr>
                        <a:buFontTx/>
                        <a:buNone/>
                      </a:pPr>
                      <a:endParaRPr lang="es-ES" sz="2000" i="1" dirty="0"/>
                    </a:p>
                  </a:txBody>
                  <a:tcPr/>
                </a:tc>
              </a:tr>
              <a:tr h="612939">
                <a:tc vMerge="1">
                  <a:txBody>
                    <a:bodyPr/>
                    <a:lstStyle/>
                    <a:p>
                      <a:endParaRPr lang="es-ES" dirty="0"/>
                    </a:p>
                  </a:txBody>
                  <a:tcPr/>
                </a:tc>
                <a:tc>
                  <a:txBody>
                    <a:bodyPr/>
                    <a:lstStyle/>
                    <a:p>
                      <a:r>
                        <a:rPr lang="es-ES" sz="2000" i="1" dirty="0" smtClean="0"/>
                        <a:t>- Los profesores monitorean, retroalimentan, reconocen y refuerzan el trabajo de los estudiantes constantemente y mantienen una actitud de altas expectativas sobre sus posibilidades de aprendizaje y desarrollo.</a:t>
                      </a:r>
                    </a:p>
                    <a:p>
                      <a:endParaRPr lang="es-ES" sz="2000" i="1"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2428868"/>
          <a:ext cx="8501120" cy="1500198"/>
        </p:xfrm>
        <a:graphic>
          <a:graphicData uri="http://schemas.openxmlformats.org/drawingml/2006/table">
            <a:tbl>
              <a:tblPr firstRow="1" bandRow="1">
                <a:tableStyleId>{5C22544A-7EE6-4342-B048-85BDC9FD1C3A}</a:tableStyleId>
              </a:tblPr>
              <a:tblGrid>
                <a:gridCol w="1700224"/>
                <a:gridCol w="1700224"/>
                <a:gridCol w="1700224"/>
                <a:gridCol w="1700224"/>
                <a:gridCol w="1700224"/>
              </a:tblGrid>
              <a:tr h="688280">
                <a:tc>
                  <a:txBody>
                    <a:bodyPr/>
                    <a:lstStyle/>
                    <a:p>
                      <a:pPr algn="ctr"/>
                      <a:r>
                        <a:rPr lang="es-ES" i="1" dirty="0" smtClean="0">
                          <a:solidFill>
                            <a:srgbClr val="FFFF00"/>
                          </a:solidFill>
                        </a:rPr>
                        <a:t>AÑO</a:t>
                      </a:r>
                      <a:endParaRPr lang="es-ES" i="1" dirty="0">
                        <a:solidFill>
                          <a:srgbClr val="FFFF00"/>
                        </a:solidFill>
                      </a:endParaRPr>
                    </a:p>
                  </a:txBody>
                  <a:tcPr/>
                </a:tc>
                <a:tc>
                  <a:txBody>
                    <a:bodyPr/>
                    <a:lstStyle/>
                    <a:p>
                      <a:pPr algn="ctr"/>
                      <a:r>
                        <a:rPr lang="es-ES" i="1" dirty="0" smtClean="0">
                          <a:solidFill>
                            <a:srgbClr val="FFFF00"/>
                          </a:solidFill>
                        </a:rPr>
                        <a:t>MATRÍCULA</a:t>
                      </a:r>
                    </a:p>
                    <a:p>
                      <a:pPr algn="ctr"/>
                      <a:r>
                        <a:rPr lang="es-ES" i="1" dirty="0" smtClean="0">
                          <a:solidFill>
                            <a:srgbClr val="FFFF00"/>
                          </a:solidFill>
                        </a:rPr>
                        <a:t>GENERAL</a:t>
                      </a:r>
                      <a:endParaRPr lang="es-ES" i="1" dirty="0">
                        <a:solidFill>
                          <a:srgbClr val="FFFF00"/>
                        </a:solidFill>
                      </a:endParaRPr>
                    </a:p>
                  </a:txBody>
                  <a:tcPr/>
                </a:tc>
                <a:tc>
                  <a:txBody>
                    <a:bodyPr/>
                    <a:lstStyle/>
                    <a:p>
                      <a:pPr algn="ctr"/>
                      <a:r>
                        <a:rPr lang="es-ES" i="1" dirty="0" smtClean="0">
                          <a:solidFill>
                            <a:srgbClr val="FFFF00"/>
                          </a:solidFill>
                        </a:rPr>
                        <a:t>MATRÍCULA </a:t>
                      </a:r>
                    </a:p>
                    <a:p>
                      <a:pPr algn="ctr"/>
                      <a:r>
                        <a:rPr lang="es-ES" i="1" dirty="0" smtClean="0">
                          <a:solidFill>
                            <a:srgbClr val="FFFF00"/>
                          </a:solidFill>
                        </a:rPr>
                        <a:t>EFECTIVA</a:t>
                      </a:r>
                      <a:endParaRPr lang="es-ES" i="1" dirty="0">
                        <a:solidFill>
                          <a:srgbClr val="FFFF00"/>
                        </a:solidFill>
                      </a:endParaRPr>
                    </a:p>
                  </a:txBody>
                  <a:tcPr/>
                </a:tc>
                <a:tc>
                  <a:txBody>
                    <a:bodyPr/>
                    <a:lstStyle/>
                    <a:p>
                      <a:pPr algn="ctr"/>
                      <a:r>
                        <a:rPr lang="es-ES" i="1" dirty="0" smtClean="0">
                          <a:solidFill>
                            <a:srgbClr val="FFFF00"/>
                          </a:solidFill>
                        </a:rPr>
                        <a:t>RETIRADOS</a:t>
                      </a:r>
                      <a:endParaRPr lang="es-ES" i="1" dirty="0">
                        <a:solidFill>
                          <a:srgbClr val="FFFF00"/>
                        </a:solidFill>
                      </a:endParaRPr>
                    </a:p>
                  </a:txBody>
                  <a:tcPr/>
                </a:tc>
                <a:tc>
                  <a:txBody>
                    <a:bodyPr/>
                    <a:lstStyle/>
                    <a:p>
                      <a:pPr algn="ctr"/>
                      <a:r>
                        <a:rPr lang="es-ES" i="1" dirty="0" smtClean="0">
                          <a:solidFill>
                            <a:srgbClr val="FFFF00"/>
                          </a:solidFill>
                        </a:rPr>
                        <a:t>PROMOVIDOS</a:t>
                      </a:r>
                      <a:endParaRPr lang="es-ES" i="1" dirty="0">
                        <a:solidFill>
                          <a:srgbClr val="FFFF00"/>
                        </a:solidFill>
                      </a:endParaRPr>
                    </a:p>
                  </a:txBody>
                  <a:tcPr/>
                </a:tc>
              </a:tr>
              <a:tr h="811918">
                <a:tc>
                  <a:txBody>
                    <a:bodyPr/>
                    <a:lstStyle/>
                    <a:p>
                      <a:pPr algn="ctr"/>
                      <a:endParaRPr lang="es-ES" b="1" dirty="0" smtClean="0"/>
                    </a:p>
                    <a:p>
                      <a:pPr algn="ctr"/>
                      <a:r>
                        <a:rPr lang="es-ES" b="1" dirty="0" smtClean="0"/>
                        <a:t>2015</a:t>
                      </a:r>
                      <a:endParaRPr lang="es-ES" b="1" dirty="0"/>
                    </a:p>
                  </a:txBody>
                  <a:tcPr/>
                </a:tc>
                <a:tc>
                  <a:txBody>
                    <a:bodyPr/>
                    <a:lstStyle/>
                    <a:p>
                      <a:pPr algn="ctr"/>
                      <a:endParaRPr lang="es-ES" b="1" dirty="0" smtClean="0"/>
                    </a:p>
                    <a:p>
                      <a:pPr algn="ctr"/>
                      <a:r>
                        <a:rPr lang="es-ES" b="1" dirty="0" smtClean="0"/>
                        <a:t>1.806</a:t>
                      </a:r>
                      <a:endParaRPr lang="es-ES" b="1" dirty="0"/>
                    </a:p>
                  </a:txBody>
                  <a:tcPr/>
                </a:tc>
                <a:tc>
                  <a:txBody>
                    <a:bodyPr/>
                    <a:lstStyle/>
                    <a:p>
                      <a:pPr algn="ctr"/>
                      <a:endParaRPr lang="es-ES" b="1" dirty="0" smtClean="0"/>
                    </a:p>
                    <a:p>
                      <a:pPr algn="ctr"/>
                      <a:r>
                        <a:rPr lang="es-ES" b="1" dirty="0" smtClean="0"/>
                        <a:t>1.724</a:t>
                      </a:r>
                      <a:endParaRPr lang="es-ES" b="1" dirty="0"/>
                    </a:p>
                  </a:txBody>
                  <a:tcPr/>
                </a:tc>
                <a:tc>
                  <a:txBody>
                    <a:bodyPr/>
                    <a:lstStyle/>
                    <a:p>
                      <a:pPr algn="ctr"/>
                      <a:endParaRPr lang="es-ES" b="1" dirty="0" smtClean="0"/>
                    </a:p>
                    <a:p>
                      <a:pPr algn="ctr"/>
                      <a:r>
                        <a:rPr lang="es-ES" b="1" dirty="0" smtClean="0"/>
                        <a:t>126</a:t>
                      </a:r>
                      <a:endParaRPr lang="es-ES" b="1" dirty="0"/>
                    </a:p>
                  </a:txBody>
                  <a:tcPr/>
                </a:tc>
                <a:tc>
                  <a:txBody>
                    <a:bodyPr/>
                    <a:lstStyle/>
                    <a:p>
                      <a:pPr algn="ctr"/>
                      <a:endParaRPr lang="es-ES" b="1" dirty="0" smtClean="0"/>
                    </a:p>
                    <a:p>
                      <a:pPr algn="ctr"/>
                      <a:r>
                        <a:rPr lang="es-ES" b="1" dirty="0" smtClean="0"/>
                        <a:t>1.538</a:t>
                      </a:r>
                      <a:endParaRPr lang="es-ES" b="1" dirty="0"/>
                    </a:p>
                  </a:txBody>
                  <a:tcPr/>
                </a:tc>
              </a:tr>
            </a:tbl>
          </a:graphicData>
        </a:graphic>
      </p:graphicFrame>
      <p:graphicFrame>
        <p:nvGraphicFramePr>
          <p:cNvPr id="3" name="2 Tabla"/>
          <p:cNvGraphicFramePr>
            <a:graphicFrameLocks noGrp="1"/>
          </p:cNvGraphicFramePr>
          <p:nvPr/>
        </p:nvGraphicFramePr>
        <p:xfrm>
          <a:off x="857224" y="214290"/>
          <a:ext cx="7286676" cy="1428760"/>
        </p:xfrm>
        <a:graphic>
          <a:graphicData uri="http://schemas.openxmlformats.org/drawingml/2006/table">
            <a:tbl>
              <a:tblPr firstRow="1" bandRow="1">
                <a:tableStyleId>{5C22544A-7EE6-4342-B048-85BDC9FD1C3A}</a:tableStyleId>
              </a:tblPr>
              <a:tblGrid>
                <a:gridCol w="7286676"/>
              </a:tblGrid>
              <a:tr h="1428760">
                <a:tc>
                  <a:txBody>
                    <a:bodyPr/>
                    <a:lstStyle/>
                    <a:p>
                      <a:pPr algn="ctr"/>
                      <a:r>
                        <a:rPr lang="es-ES" sz="3600" i="1" dirty="0" smtClean="0">
                          <a:solidFill>
                            <a:srgbClr val="FFFF00"/>
                          </a:solidFill>
                        </a:rPr>
                        <a:t>EFICIENCIA INTERNA</a:t>
                      </a:r>
                    </a:p>
                    <a:p>
                      <a:pPr algn="ctr"/>
                      <a:r>
                        <a:rPr lang="es-ES" sz="2400" i="1" dirty="0" smtClean="0">
                          <a:solidFill>
                            <a:srgbClr val="FFFF00"/>
                          </a:solidFill>
                        </a:rPr>
                        <a:t>MATRÍCULAS Y RENDIMIENTO</a:t>
                      </a:r>
                      <a:r>
                        <a:rPr lang="es-ES" sz="2400" i="1" baseline="0" dirty="0" smtClean="0">
                          <a:solidFill>
                            <a:srgbClr val="FFFF00"/>
                          </a:solidFill>
                        </a:rPr>
                        <a:t> </a:t>
                      </a:r>
                      <a:r>
                        <a:rPr lang="es-ES" sz="2400" i="1" dirty="0" smtClean="0">
                          <a:solidFill>
                            <a:srgbClr val="FFFF00"/>
                          </a:solidFill>
                        </a:rPr>
                        <a:t>2015</a:t>
                      </a:r>
                      <a:endParaRPr lang="es-ES" sz="2400" i="1" dirty="0">
                        <a:solidFill>
                          <a:srgbClr val="FFFF00"/>
                        </a:solidFill>
                      </a:endParaRPr>
                    </a:p>
                  </a:txBody>
                  <a:tcPr/>
                </a:tc>
              </a:tr>
            </a:tbl>
          </a:graphicData>
        </a:graphic>
      </p:graphicFrame>
      <p:graphicFrame>
        <p:nvGraphicFramePr>
          <p:cNvPr id="4" name="3 Tabla"/>
          <p:cNvGraphicFramePr>
            <a:graphicFrameLocks noGrp="1"/>
          </p:cNvGraphicFramePr>
          <p:nvPr/>
        </p:nvGraphicFramePr>
        <p:xfrm>
          <a:off x="428595" y="4286256"/>
          <a:ext cx="8501125" cy="1714512"/>
        </p:xfrm>
        <a:graphic>
          <a:graphicData uri="http://schemas.openxmlformats.org/drawingml/2006/table">
            <a:tbl>
              <a:tblPr firstRow="1" bandRow="1">
                <a:tableStyleId>{5C22544A-7EE6-4342-B048-85BDC9FD1C3A}</a:tableStyleId>
              </a:tblPr>
              <a:tblGrid>
                <a:gridCol w="1700225"/>
                <a:gridCol w="1700225"/>
                <a:gridCol w="1700225"/>
                <a:gridCol w="1700225"/>
                <a:gridCol w="1700225"/>
              </a:tblGrid>
              <a:tr h="785818">
                <a:tc>
                  <a:txBody>
                    <a:bodyPr/>
                    <a:lstStyle/>
                    <a:p>
                      <a:pPr algn="ctr"/>
                      <a:r>
                        <a:rPr lang="es-ES" dirty="0" smtClean="0">
                          <a:solidFill>
                            <a:srgbClr val="FFFF00"/>
                          </a:solidFill>
                        </a:rPr>
                        <a:t>AÑO</a:t>
                      </a:r>
                      <a:endParaRPr lang="es-ES" dirty="0">
                        <a:solidFill>
                          <a:srgbClr val="FFFF00"/>
                        </a:solidFill>
                      </a:endParaRPr>
                    </a:p>
                  </a:txBody>
                  <a:tcPr/>
                </a:tc>
                <a:tc>
                  <a:txBody>
                    <a:bodyPr/>
                    <a:lstStyle/>
                    <a:p>
                      <a:pPr algn="ctr"/>
                      <a:r>
                        <a:rPr lang="es-ES" dirty="0" smtClean="0">
                          <a:solidFill>
                            <a:srgbClr val="FFFF00"/>
                          </a:solidFill>
                        </a:rPr>
                        <a:t>REPROBADOS</a:t>
                      </a:r>
                    </a:p>
                  </a:txBody>
                  <a:tcPr/>
                </a:tc>
                <a:tc>
                  <a:txBody>
                    <a:bodyPr/>
                    <a:lstStyle/>
                    <a:p>
                      <a:pPr algn="ctr"/>
                      <a:r>
                        <a:rPr lang="es-ES" dirty="0" smtClean="0">
                          <a:solidFill>
                            <a:srgbClr val="FFFF00"/>
                          </a:solidFill>
                        </a:rPr>
                        <a:t>DESERCIÓN</a:t>
                      </a:r>
                    </a:p>
                  </a:txBody>
                  <a:tcPr/>
                </a:tc>
                <a:tc>
                  <a:txBody>
                    <a:bodyPr/>
                    <a:lstStyle/>
                    <a:p>
                      <a:pPr algn="ctr"/>
                      <a:r>
                        <a:rPr lang="es-ES" dirty="0" smtClean="0">
                          <a:solidFill>
                            <a:srgbClr val="FFFF00"/>
                          </a:solidFill>
                        </a:rPr>
                        <a:t>PROMOCIÓN %</a:t>
                      </a:r>
                      <a:endParaRPr lang="es-ES" dirty="0">
                        <a:solidFill>
                          <a:srgbClr val="FFFF00"/>
                        </a:solidFill>
                      </a:endParaRPr>
                    </a:p>
                  </a:txBody>
                  <a:tcPr/>
                </a:tc>
                <a:tc>
                  <a:txBody>
                    <a:bodyPr/>
                    <a:lstStyle/>
                    <a:p>
                      <a:pPr algn="ctr"/>
                      <a:r>
                        <a:rPr lang="es-ES" dirty="0" smtClean="0">
                          <a:solidFill>
                            <a:srgbClr val="FFFF00"/>
                          </a:solidFill>
                        </a:rPr>
                        <a:t>REPROBACIÓN%</a:t>
                      </a:r>
                      <a:endParaRPr lang="es-ES" dirty="0">
                        <a:solidFill>
                          <a:srgbClr val="FFFF00"/>
                        </a:solidFill>
                      </a:endParaRPr>
                    </a:p>
                  </a:txBody>
                  <a:tcPr/>
                </a:tc>
              </a:tr>
              <a:tr h="928694">
                <a:tc>
                  <a:txBody>
                    <a:bodyPr/>
                    <a:lstStyle/>
                    <a:p>
                      <a:pPr algn="ctr"/>
                      <a:endParaRPr lang="es-ES" b="1" dirty="0" smtClean="0"/>
                    </a:p>
                    <a:p>
                      <a:pPr algn="ctr"/>
                      <a:r>
                        <a:rPr lang="es-ES" b="1" dirty="0" smtClean="0"/>
                        <a:t>2015</a:t>
                      </a:r>
                      <a:endParaRPr lang="es-ES" b="1" dirty="0"/>
                    </a:p>
                  </a:txBody>
                  <a:tcPr/>
                </a:tc>
                <a:tc>
                  <a:txBody>
                    <a:bodyPr/>
                    <a:lstStyle/>
                    <a:p>
                      <a:pPr algn="ctr"/>
                      <a:endParaRPr lang="es-ES" b="1" dirty="0" smtClean="0"/>
                    </a:p>
                    <a:p>
                      <a:pPr algn="ctr"/>
                      <a:r>
                        <a:rPr lang="es-ES" b="1" dirty="0" smtClean="0"/>
                        <a:t>186</a:t>
                      </a:r>
                      <a:endParaRPr lang="es-ES" b="1" dirty="0"/>
                    </a:p>
                  </a:txBody>
                  <a:tcPr/>
                </a:tc>
                <a:tc>
                  <a:txBody>
                    <a:bodyPr/>
                    <a:lstStyle/>
                    <a:p>
                      <a:pPr algn="ctr"/>
                      <a:endParaRPr lang="es-ES" b="1" dirty="0" smtClean="0"/>
                    </a:p>
                    <a:p>
                      <a:pPr algn="ctr"/>
                      <a:r>
                        <a:rPr lang="es-ES" b="1" dirty="0" smtClean="0"/>
                        <a:t>6.9%</a:t>
                      </a:r>
                      <a:endParaRPr lang="es-ES" b="1" dirty="0"/>
                    </a:p>
                  </a:txBody>
                  <a:tcPr/>
                </a:tc>
                <a:tc>
                  <a:txBody>
                    <a:bodyPr/>
                    <a:lstStyle/>
                    <a:p>
                      <a:pPr algn="ctr"/>
                      <a:endParaRPr lang="es-ES" b="1" dirty="0" smtClean="0"/>
                    </a:p>
                    <a:p>
                      <a:pPr algn="ctr"/>
                      <a:r>
                        <a:rPr lang="es-ES" b="1" smtClean="0"/>
                        <a:t>87.9</a:t>
                      </a:r>
                      <a:r>
                        <a:rPr lang="es-ES" b="1" dirty="0" smtClean="0"/>
                        <a:t>%</a:t>
                      </a:r>
                      <a:endParaRPr lang="es-ES" b="1" dirty="0"/>
                    </a:p>
                  </a:txBody>
                  <a:tcPr/>
                </a:tc>
                <a:tc>
                  <a:txBody>
                    <a:bodyPr/>
                    <a:lstStyle/>
                    <a:p>
                      <a:pPr algn="ctr"/>
                      <a:endParaRPr lang="es-ES" b="1" dirty="0" smtClean="0"/>
                    </a:p>
                    <a:p>
                      <a:pPr algn="ctr"/>
                      <a:r>
                        <a:rPr lang="es-ES" b="1" dirty="0" smtClean="0"/>
                        <a:t>12.1%</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FFFF00"/>
                </a:solidFill>
              </a:rPr>
              <a:t>APROBADOS Y REPROBADOS FORMACIÓN GENERAL</a:t>
            </a:r>
            <a:endParaRPr lang="es-ES" b="1" i="1" dirty="0">
              <a:solidFill>
                <a:srgbClr val="FFFF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229600" cy="5929354"/>
          </a:xfrm>
        </p:spPr>
        <p:txBody>
          <a:bodyPr>
            <a:normAutofit/>
          </a:bodyPr>
          <a:lstStyle/>
          <a:p>
            <a:pPr marL="0" indent="0">
              <a:buNone/>
            </a:pPr>
            <a:r>
              <a:rPr lang="es-ES" sz="3600" b="1" i="1" dirty="0" smtClean="0">
                <a:solidFill>
                  <a:srgbClr val="FFFF00"/>
                </a:solidFill>
              </a:rPr>
              <a:t>         Esta cuenta incluye principalmente información respecto de nuestra gestión en: </a:t>
            </a:r>
          </a:p>
          <a:p>
            <a:pPr marL="0" indent="0" algn="just">
              <a:buNone/>
            </a:pPr>
            <a:endParaRPr lang="es-ES" dirty="0" smtClean="0"/>
          </a:p>
        </p:txBody>
      </p:sp>
      <p:graphicFrame>
        <p:nvGraphicFramePr>
          <p:cNvPr id="4" name="3 Tabla"/>
          <p:cNvGraphicFramePr>
            <a:graphicFrameLocks noGrp="1"/>
          </p:cNvGraphicFramePr>
          <p:nvPr/>
        </p:nvGraphicFramePr>
        <p:xfrm>
          <a:off x="428596" y="2071678"/>
          <a:ext cx="8215370" cy="4968240"/>
        </p:xfrm>
        <a:graphic>
          <a:graphicData uri="http://schemas.openxmlformats.org/drawingml/2006/table">
            <a:tbl>
              <a:tblPr firstRow="1" bandRow="1">
                <a:tableStyleId>{5C22544A-7EE6-4342-B048-85BDC9FD1C3A}</a:tableStyleId>
              </a:tblPr>
              <a:tblGrid>
                <a:gridCol w="8215370"/>
              </a:tblGrid>
              <a:tr h="4071966">
                <a:tc>
                  <a:txBody>
                    <a:bodyPr/>
                    <a:lstStyle/>
                    <a:p>
                      <a:pPr marL="0" indent="0" algn="just">
                        <a:buNone/>
                      </a:pPr>
                      <a:endParaRPr lang="es-ES" sz="3200" dirty="0" smtClean="0"/>
                    </a:p>
                    <a:p>
                      <a:pPr marL="0" indent="0" algn="just">
                        <a:buNone/>
                      </a:pPr>
                      <a:r>
                        <a:rPr lang="es-ES" sz="3200" i="1" dirty="0" smtClean="0"/>
                        <a:t>a)</a:t>
                      </a:r>
                      <a:r>
                        <a:rPr lang="es-ES" sz="3200" i="1" baseline="0" dirty="0" smtClean="0"/>
                        <a:t> G</a:t>
                      </a:r>
                      <a:r>
                        <a:rPr lang="es-ES" sz="3200" i="1" dirty="0" smtClean="0"/>
                        <a:t>estión de liderazgo.</a:t>
                      </a:r>
                    </a:p>
                    <a:p>
                      <a:pPr marL="0" indent="0" algn="just">
                        <a:buNone/>
                      </a:pPr>
                      <a:r>
                        <a:rPr lang="es-ES" sz="3200" i="1" dirty="0" smtClean="0"/>
                        <a:t>b)</a:t>
                      </a:r>
                      <a:r>
                        <a:rPr lang="es-ES" sz="3200" i="1" baseline="0" dirty="0" smtClean="0"/>
                        <a:t> G</a:t>
                      </a:r>
                      <a:r>
                        <a:rPr lang="es-ES" sz="3200" i="1" dirty="0" smtClean="0"/>
                        <a:t>estión de convivencia escolar.</a:t>
                      </a:r>
                    </a:p>
                    <a:p>
                      <a:pPr marL="0" indent="0" algn="just">
                        <a:buNone/>
                      </a:pPr>
                      <a:r>
                        <a:rPr lang="es-ES" sz="3200" i="1" dirty="0" smtClean="0"/>
                        <a:t>c)</a:t>
                      </a:r>
                      <a:r>
                        <a:rPr lang="es-ES" sz="3200" i="1" baseline="0" dirty="0" smtClean="0"/>
                        <a:t> G</a:t>
                      </a:r>
                      <a:r>
                        <a:rPr lang="es-ES" sz="3200" i="1" dirty="0" smtClean="0"/>
                        <a:t>estión de </a:t>
                      </a:r>
                      <a:r>
                        <a:rPr lang="es-ES" sz="3200" i="1" dirty="0" err="1" smtClean="0"/>
                        <a:t>curriculum</a:t>
                      </a:r>
                      <a:r>
                        <a:rPr lang="es-ES" sz="3200" i="1" dirty="0" smtClean="0"/>
                        <a:t>.</a:t>
                      </a:r>
                      <a:r>
                        <a:rPr lang="es-ES" sz="3200" i="1" baseline="0" dirty="0" smtClean="0"/>
                        <a:t> </a:t>
                      </a:r>
                      <a:endParaRPr lang="es-ES" sz="3200" i="1" dirty="0" smtClean="0"/>
                    </a:p>
                    <a:p>
                      <a:pPr marL="0" indent="0" algn="just">
                        <a:buNone/>
                      </a:pPr>
                      <a:r>
                        <a:rPr lang="es-ES" sz="3200" i="1" dirty="0" smtClean="0"/>
                        <a:t>d)</a:t>
                      </a:r>
                      <a:r>
                        <a:rPr lang="es-ES" sz="3200" i="1" baseline="0" dirty="0" smtClean="0"/>
                        <a:t> L</a:t>
                      </a:r>
                      <a:r>
                        <a:rPr lang="es-ES" sz="3200" i="1" dirty="0" smtClean="0"/>
                        <a:t>a administración de los recursos humanos, materiales, tecnológicos y financieros. </a:t>
                      </a:r>
                    </a:p>
                    <a:p>
                      <a:pPr marL="0" indent="0" algn="just">
                        <a:buNone/>
                      </a:pPr>
                      <a:r>
                        <a:rPr lang="es-ES" sz="3200" i="1" dirty="0" smtClean="0"/>
                        <a:t>e)</a:t>
                      </a:r>
                      <a:r>
                        <a:rPr lang="es-ES" sz="3200" i="1" baseline="0" dirty="0" smtClean="0"/>
                        <a:t> N</a:t>
                      </a:r>
                      <a:r>
                        <a:rPr lang="es-ES" sz="3200" i="1" dirty="0" smtClean="0"/>
                        <a:t>uestros resultados.</a:t>
                      </a:r>
                    </a:p>
                    <a:p>
                      <a:pPr marL="0" indent="0" algn="just">
                        <a:buNone/>
                      </a:pPr>
                      <a:endParaRPr lang="es-ES" sz="3200" dirty="0" smtClean="0"/>
                    </a:p>
                    <a:p>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FFFF00"/>
                </a:solidFill>
              </a:rPr>
              <a:t>APROBADOS Y REPROBADOS FORMACIÓN TP</a:t>
            </a:r>
            <a:endParaRPr lang="es-ES" b="1" i="1" dirty="0">
              <a:solidFill>
                <a:srgbClr val="FFFF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643998" cy="5560701"/>
        </p:xfrm>
        <a:graphic>
          <a:graphicData uri="http://schemas.openxmlformats.org/drawingml/2006/table">
            <a:tbl>
              <a:tblPr firstRow="1" bandRow="1">
                <a:tableStyleId>{5C22544A-7EE6-4342-B048-85BDC9FD1C3A}</a:tableStyleId>
              </a:tblPr>
              <a:tblGrid>
                <a:gridCol w="8643998"/>
              </a:tblGrid>
              <a:tr h="481967">
                <a:tc>
                  <a:txBody>
                    <a:bodyPr/>
                    <a:lstStyle/>
                    <a:p>
                      <a:pPr algn="ctr"/>
                      <a:r>
                        <a:rPr lang="es-ES" sz="2000" i="1" dirty="0" smtClean="0">
                          <a:solidFill>
                            <a:srgbClr val="FFFF00"/>
                          </a:solidFill>
                          <a:latin typeface="Arial Narrow" pitchFamily="34" charset="0"/>
                        </a:rPr>
                        <a:t>OTRAS LABORES REALIZADAS EN UTP</a:t>
                      </a:r>
                      <a:endParaRPr lang="es-ES" sz="2000" i="1" dirty="0">
                        <a:solidFill>
                          <a:srgbClr val="FFFF00"/>
                        </a:solidFill>
                      </a:endParaRP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Coordinación del trabajo de planificación curricular de los docentes, el cual se consolida en la pagina web del Liceo.</a:t>
                      </a:r>
                    </a:p>
                  </a:txBody>
                  <a:tcPr/>
                </a:tc>
              </a:tr>
              <a:tr h="481967">
                <a:tc>
                  <a:txBody>
                    <a:bodyPr/>
                    <a:lstStyle/>
                    <a:p>
                      <a:r>
                        <a:rPr lang="es-ES" sz="2000" i="1" dirty="0" smtClean="0">
                          <a:latin typeface="Arial Narrow" pitchFamily="34" charset="0"/>
                        </a:rPr>
                        <a:t>- Elaboración de reportes de horas de ampliación del personal Docente del Instituto.</a:t>
                      </a:r>
                      <a:endParaRPr lang="es-ES" sz="2000" i="1" dirty="0"/>
                    </a:p>
                  </a:txBody>
                  <a:tcPr/>
                </a:tc>
              </a:tr>
              <a:tr h="481967">
                <a:tc>
                  <a:txBody>
                    <a:bodyPr/>
                    <a:lstStyle/>
                    <a:p>
                      <a:r>
                        <a:rPr lang="es-ES" sz="2000" i="1" dirty="0" smtClean="0">
                          <a:latin typeface="Arial Narrow" pitchFamily="34" charset="0"/>
                        </a:rPr>
                        <a:t>- Formulación, implementación y seguimiento de proyecto de mejoramiento educativo</a:t>
                      </a:r>
                      <a:endParaRPr lang="es-ES" sz="2000" i="1" dirty="0"/>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apoyo a estudiantes con problemas especiales de evaluación, por embarazo, enfermedades u otras situaciones complejas de los estudiantes.-</a:t>
                      </a: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los GPT para la reflexión pedagógica de los docentes del Instituto.-</a:t>
                      </a:r>
                    </a:p>
                    <a:p>
                      <a:endParaRPr lang="es-ES" sz="2000" i="1" dirty="0"/>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pruebas estándar de comprensión lectora y resolución de problemas, aplicadas a 1º y 2º medio año 2015.</a:t>
                      </a: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registros de materias y notas de los docentes</a:t>
                      </a:r>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715436" cy="5681356"/>
        </p:xfrm>
        <a:graphic>
          <a:graphicData uri="http://schemas.openxmlformats.org/drawingml/2006/table">
            <a:tbl>
              <a:tblPr firstRow="1" bandRow="1">
                <a:tableStyleId>{5C22544A-7EE6-4342-B048-85BDC9FD1C3A}</a:tableStyleId>
              </a:tblPr>
              <a:tblGrid>
                <a:gridCol w="8715436"/>
              </a:tblGrid>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i="1" dirty="0" smtClean="0">
                          <a:solidFill>
                            <a:srgbClr val="FFFF00"/>
                          </a:solidFill>
                          <a:latin typeface="Arial Narrow" pitchFamily="34" charset="0"/>
                        </a:rPr>
                        <a:t>OTRAS LABORES REALIZADAS EN UTP</a:t>
                      </a:r>
                    </a:p>
                    <a:p>
                      <a:endParaRPr lang="es-ES"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Entrevistas a estudiantes con problemas de comunicación y/o evaluación con docentes.</a:t>
                      </a:r>
                      <a:endParaRPr lang="es-ES" sz="2000" dirty="0" smtClean="0"/>
                    </a:p>
                    <a:p>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Entrevistas, admisión y seguimiento de estudiantes de pedagogía, de diferentes Universidades de la región, que solicitan realizar practicas profesionales.</a:t>
                      </a:r>
                      <a:endParaRPr lang="es-ES" sz="2000" dirty="0" smtClean="0"/>
                    </a:p>
                    <a:p>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Coordinación y control de la impresión de guías de aprendizaje elaborados por los Docentes del Liceo.</a:t>
                      </a:r>
                    </a:p>
                    <a:p>
                      <a:endParaRPr lang="es-ES" sz="2000" dirty="0"/>
                    </a:p>
                  </a:txBody>
                  <a:tcPr/>
                </a:tc>
              </a:tr>
              <a:tr h="926476">
                <a:tc>
                  <a:txBody>
                    <a:bodyPr/>
                    <a:lstStyle/>
                    <a:p>
                      <a:r>
                        <a:rPr lang="es-ES" sz="2000" dirty="0" smtClean="0">
                          <a:latin typeface="Arial Narrow" pitchFamily="34" charset="0"/>
                        </a:rPr>
                        <a:t>- Supervisión del  trabajo de ingresos de notas al SIGE para la elaboración de actas de finalización del año escolar y certificados de estudio.</a:t>
                      </a:r>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Liderazgo con jefes de especialidades y planificación de reuniones con dirección.</a:t>
                      </a:r>
                    </a:p>
                    <a:p>
                      <a:endParaRPr lang="es-ES" sz="2000"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4480" y="2786058"/>
            <a:ext cx="5143520" cy="1354217"/>
          </a:xfrm>
          <a:prstGeom prst="rect">
            <a:avLst/>
          </a:prstGeom>
        </p:spPr>
        <p:txBody>
          <a:bodyPr wrap="square">
            <a:spAutoFit/>
          </a:bodyPr>
          <a:lstStyle/>
          <a:p>
            <a:pPr algn="ctr">
              <a:defRPr/>
            </a:pPr>
            <a:r>
              <a:rPr lang="es-ES" sz="3200" b="1" i="1" dirty="0" smtClean="0">
                <a:solidFill>
                  <a:srgbClr val="FFFF00"/>
                </a:solidFill>
                <a:latin typeface="Arial Narrow" pitchFamily="34" charset="0"/>
              </a:rPr>
              <a:t>GESTIÓN DE RECURSOS HUMANOS Y FINANCIEROS</a:t>
            </a:r>
          </a:p>
          <a:p>
            <a:pPr algn="r"/>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89"/>
          <a:ext cx="8643999" cy="6368924"/>
        </p:xfrm>
        <a:graphic>
          <a:graphicData uri="http://schemas.openxmlformats.org/drawingml/2006/table">
            <a:tbl>
              <a:tblPr firstRow="1" bandRow="1">
                <a:tableStyleId>{5C22544A-7EE6-4342-B048-85BDC9FD1C3A}</a:tableStyleId>
              </a:tblPr>
              <a:tblGrid>
                <a:gridCol w="2428892"/>
                <a:gridCol w="3071834"/>
                <a:gridCol w="3143273"/>
              </a:tblGrid>
              <a:tr h="7143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b="1" i="1" kern="1200" dirty="0" smtClean="0">
                          <a:solidFill>
                            <a:srgbClr val="FFFF00"/>
                          </a:solidFill>
                          <a:latin typeface="+mn-lt"/>
                          <a:ea typeface="+mn-ea"/>
                          <a:cs typeface="+mn-cs"/>
                        </a:rPr>
                        <a:t>INFORMÁTICA EDUCATIVA</a:t>
                      </a:r>
                      <a:endParaRPr lang="es-ES" sz="2400" b="1" i="1" kern="1200" dirty="0" smtClean="0">
                        <a:solidFill>
                          <a:srgbClr val="FFFF00"/>
                        </a:solidFill>
                        <a:latin typeface="+mn-lt"/>
                        <a:ea typeface="+mn-ea"/>
                        <a:cs typeface="+mn-cs"/>
                      </a:endParaRPr>
                    </a:p>
                    <a:p>
                      <a:endParaRPr lang="es-ES" dirty="0"/>
                    </a:p>
                  </a:txBody>
                  <a:tcPr/>
                </a:tc>
                <a:tc hMerge="1">
                  <a:txBody>
                    <a:bodyPr/>
                    <a:lstStyle/>
                    <a:p>
                      <a:endParaRPr lang="es-ES" dirty="0"/>
                    </a:p>
                  </a:txBody>
                  <a:tcPr/>
                </a:tc>
                <a:tc hMerge="1">
                  <a:txBody>
                    <a:bodyPr/>
                    <a:lstStyle/>
                    <a:p>
                      <a:endParaRPr lang="es-ES" dirty="0"/>
                    </a:p>
                  </a:txBody>
                  <a:tcPr/>
                </a:tc>
              </a:tr>
              <a:tr h="454949">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ÁMBITO DE ACCIÓN</a:t>
                      </a:r>
                      <a:endParaRPr lang="es-ES" sz="1600" i="1" dirty="0">
                        <a:solidFill>
                          <a:schemeClr val="accent2"/>
                        </a:solidFill>
                        <a:latin typeface="Calibri"/>
                        <a:ea typeface="Calibri"/>
                        <a:cs typeface="Times New Roman"/>
                      </a:endParaRPr>
                    </a:p>
                  </a:txBody>
                  <a:tcPr marL="68580" marR="68580" marT="0" marB="0"/>
                </a:tc>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AVANCES MÁS IMPORTANTES </a:t>
                      </a:r>
                      <a:endParaRPr lang="es-ES" sz="1600" i="1" dirty="0">
                        <a:solidFill>
                          <a:schemeClr val="accent2"/>
                        </a:solidFill>
                        <a:latin typeface="Calibri"/>
                        <a:ea typeface="Calibri"/>
                        <a:cs typeface="Times New Roman"/>
                      </a:endParaRPr>
                    </a:p>
                  </a:txBody>
                  <a:tcPr marL="68580" marR="68580" marT="0" marB="0"/>
                </a:tc>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ASPECTOS POR MEJORAR</a:t>
                      </a:r>
                      <a:endParaRPr lang="es-ES" sz="1600" i="1" dirty="0">
                        <a:solidFill>
                          <a:schemeClr val="accent2"/>
                        </a:solidFill>
                        <a:latin typeface="Calibri"/>
                        <a:ea typeface="Calibri"/>
                        <a:cs typeface="Times New Roman"/>
                      </a:endParaRPr>
                    </a:p>
                  </a:txBody>
                  <a:tcPr marL="68580" marR="68580" marT="0" marB="0"/>
                </a:tc>
              </a:tr>
              <a:tr h="1227318">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Mantenimiento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La compra masiva de artículos y herramientas permitió un mejor mantenimiento de equipos.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Tener una bodega específicamente para todos los artículos de mantención.</a:t>
                      </a:r>
                      <a:endParaRPr lang="es-ES" sz="1800" i="1" dirty="0">
                        <a:latin typeface="Calibri"/>
                        <a:ea typeface="Calibri"/>
                        <a:cs typeface="Times New Roman"/>
                      </a:endParaRPr>
                    </a:p>
                  </a:txBody>
                  <a:tcPr marL="68580" marR="68580" marT="0" marB="0"/>
                </a:tc>
              </a:tr>
              <a:tr h="915913">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Soporte </a:t>
                      </a:r>
                      <a:r>
                        <a:rPr lang="es-CL" sz="1800" b="1" i="1" dirty="0">
                          <a:latin typeface="Cambria"/>
                          <a:ea typeface="Times New Roman"/>
                          <a:cs typeface="Times New Roman"/>
                        </a:rPr>
                        <a:t>Técnico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El aumento del personal facilito la entrega de soporte rápida y eficaz.</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Realizar una buena distribución de las labores permitirá mejorar el rendimiento.</a:t>
                      </a:r>
                      <a:endParaRPr lang="es-ES" sz="1800" i="1" dirty="0">
                        <a:latin typeface="Calibri"/>
                        <a:ea typeface="Calibri"/>
                        <a:cs typeface="Times New Roman"/>
                      </a:endParaRPr>
                    </a:p>
                  </a:txBody>
                  <a:tcPr marL="68580" marR="68580" marT="0" marB="0"/>
                </a:tc>
              </a:tr>
              <a:tr h="604508">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Coordinación</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1 persona exclusiva para la coordinación de esta área </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Mantener el personal y dar más tiempo para la gestión.</a:t>
                      </a:r>
                      <a:endParaRPr lang="es-ES" sz="1800" i="1" dirty="0">
                        <a:latin typeface="Calibri"/>
                        <a:ea typeface="Calibri"/>
                        <a:cs typeface="Times New Roman"/>
                      </a:endParaRPr>
                    </a:p>
                  </a:txBody>
                  <a:tcPr marL="68580" marR="68580" marT="0" marB="0"/>
                </a:tc>
              </a:tr>
              <a:tr h="915913">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Liderazgo </a:t>
                      </a:r>
                      <a:r>
                        <a:rPr lang="es-CL" sz="1800" b="1" i="1" dirty="0">
                          <a:latin typeface="Cambria"/>
                          <a:ea typeface="Times New Roman"/>
                          <a:cs typeface="Times New Roman"/>
                        </a:rPr>
                        <a:t>en el Uso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El uso subió drásticamente demostrando así el buen funcionamiento y coordinación </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Disponibilidad de docentes con el fin de mejorar el proceso y entregar un mejor producto.</a:t>
                      </a:r>
                      <a:endParaRPr lang="es-ES" sz="1800" i="1" dirty="0">
                        <a:latin typeface="Calibri"/>
                        <a:ea typeface="Calibri"/>
                        <a:cs typeface="Times New Roman"/>
                      </a:endParaRPr>
                    </a:p>
                  </a:txBody>
                  <a:tcPr marL="68580" marR="68580" marT="0" marB="0"/>
                </a:tc>
              </a:tr>
              <a:tr h="1396839">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Nivelación de</a:t>
                      </a:r>
                    </a:p>
                    <a:p>
                      <a:pPr algn="ctr">
                        <a:lnSpc>
                          <a:spcPct val="115000"/>
                        </a:lnSpc>
                        <a:spcAft>
                          <a:spcPts val="0"/>
                        </a:spcAft>
                      </a:pPr>
                      <a:r>
                        <a:rPr lang="es-CL" sz="1800" b="1" i="1" dirty="0" smtClean="0">
                          <a:latin typeface="Cambria"/>
                          <a:ea typeface="Times New Roman"/>
                          <a:cs typeface="Times New Roman"/>
                        </a:rPr>
                        <a:t> </a:t>
                      </a:r>
                      <a:r>
                        <a:rPr lang="es-CL" sz="1800" b="1" i="1" dirty="0">
                          <a:latin typeface="Cambria"/>
                          <a:ea typeface="Times New Roman"/>
                          <a:cs typeface="Times New Roman"/>
                        </a:rPr>
                        <a:t>competencias Docentes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Capacitaciones en: </a:t>
                      </a:r>
                      <a:endParaRPr lang="es-CL" sz="1800" i="1" dirty="0" smtClean="0">
                        <a:latin typeface="Calibri"/>
                        <a:ea typeface="Calibri"/>
                        <a:cs typeface="Times New Roman"/>
                      </a:endParaRPr>
                    </a:p>
                    <a:p>
                      <a:pPr>
                        <a:lnSpc>
                          <a:spcPct val="115000"/>
                        </a:lnSpc>
                        <a:spcAft>
                          <a:spcPts val="0"/>
                        </a:spcAft>
                      </a:pPr>
                      <a:r>
                        <a:rPr lang="es-CL" sz="1800" i="1" dirty="0" err="1" smtClean="0">
                          <a:latin typeface="Calibri"/>
                          <a:ea typeface="Calibri"/>
                          <a:cs typeface="Times New Roman"/>
                        </a:rPr>
                        <a:t>netsupport</a:t>
                      </a:r>
                      <a:r>
                        <a:rPr lang="es-CL" sz="1800" i="1" dirty="0" smtClean="0">
                          <a:latin typeface="Calibri"/>
                          <a:ea typeface="Calibri"/>
                          <a:cs typeface="Times New Roman"/>
                        </a:rPr>
                        <a:t>- </a:t>
                      </a:r>
                      <a:r>
                        <a:rPr lang="es-CL" sz="1800" i="1" dirty="0" err="1">
                          <a:latin typeface="Calibri"/>
                          <a:ea typeface="Calibri"/>
                          <a:cs typeface="Times New Roman"/>
                        </a:rPr>
                        <a:t>softland</a:t>
                      </a:r>
                      <a:r>
                        <a:rPr lang="es-CL" sz="1800" i="1" dirty="0">
                          <a:latin typeface="Calibri"/>
                          <a:ea typeface="Calibri"/>
                          <a:cs typeface="Times New Roman"/>
                        </a:rPr>
                        <a:t>- pizarras interactivas.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Capacitaciones en computación- y uso básico en material tecnológico. </a:t>
                      </a:r>
                      <a:endParaRPr lang="es-ES" sz="1800"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260648"/>
            <a:ext cx="8784976" cy="369332"/>
          </a:xfrm>
          <a:prstGeom prst="rect">
            <a:avLst/>
          </a:prstGeom>
        </p:spPr>
        <p:txBody>
          <a:bodyPr wrap="square">
            <a:spAutoFit/>
          </a:bodyPr>
          <a:lstStyle/>
          <a:p>
            <a:pPr algn="ctr"/>
            <a:r>
              <a:rPr lang="es-ES" b="1" i="1" dirty="0" smtClean="0">
                <a:solidFill>
                  <a:srgbClr val="FFFF00"/>
                </a:solidFill>
              </a:rPr>
              <a:t>Balance General Instituto Superior de Comercio E.M.S 31 marzo a 31 Diciembre 2015</a:t>
            </a:r>
            <a:endParaRPr lang="es-ES" dirty="0"/>
          </a:p>
        </p:txBody>
      </p:sp>
      <p:graphicFrame>
        <p:nvGraphicFramePr>
          <p:cNvPr id="3" name="Tabla 2"/>
          <p:cNvGraphicFramePr>
            <a:graphicFrameLocks noGrp="1"/>
          </p:cNvGraphicFramePr>
          <p:nvPr>
            <p:extLst>
              <p:ext uri="{D42A27DB-BD31-4B8C-83A1-F6EECF244321}">
                <p14:modId xmlns="" xmlns:p14="http://schemas.microsoft.com/office/powerpoint/2010/main" val="1952768216"/>
              </p:ext>
            </p:extLst>
          </p:nvPr>
        </p:nvGraphicFramePr>
        <p:xfrm>
          <a:off x="0" y="1619508"/>
          <a:ext cx="9144002" cy="2250540"/>
        </p:xfrm>
        <a:graphic>
          <a:graphicData uri="http://schemas.openxmlformats.org/drawingml/2006/table">
            <a:tbl>
              <a:tblPr firstRow="1" bandRow="1">
                <a:tableStyleId>{5C22544A-7EE6-4342-B048-85BDC9FD1C3A}</a:tableStyleId>
              </a:tblPr>
              <a:tblGrid>
                <a:gridCol w="1619672"/>
                <a:gridCol w="1152128"/>
                <a:gridCol w="1224136"/>
                <a:gridCol w="792088"/>
                <a:gridCol w="1224136"/>
                <a:gridCol w="1825556"/>
                <a:gridCol w="1306286"/>
              </a:tblGrid>
              <a:tr h="452220">
                <a:tc gridSpan="2">
                  <a:txBody>
                    <a:bodyPr/>
                    <a:lstStyle/>
                    <a:p>
                      <a:r>
                        <a:rPr lang="es-ES" dirty="0" smtClean="0"/>
                        <a:t>Ingreso Interno</a:t>
                      </a:r>
                      <a:endParaRPr lang="es-ES" dirty="0"/>
                    </a:p>
                  </a:txBody>
                  <a:tcPr/>
                </a:tc>
                <a:tc hMerge="1">
                  <a:txBody>
                    <a:bodyPr/>
                    <a:lstStyle/>
                    <a:p>
                      <a:endParaRPr lang="es-ES" dirty="0"/>
                    </a:p>
                  </a:txBody>
                  <a:tcPr/>
                </a:tc>
                <a:tc>
                  <a:txBody>
                    <a:bodyPr/>
                    <a:lstStyle/>
                    <a:p>
                      <a:r>
                        <a:rPr lang="es-ES" dirty="0" smtClean="0"/>
                        <a:t>Periodo</a:t>
                      </a:r>
                      <a:endParaRPr lang="es-ES" dirty="0"/>
                    </a:p>
                  </a:txBody>
                  <a:tcPr/>
                </a:tc>
                <a:tc>
                  <a:txBody>
                    <a:bodyPr/>
                    <a:lstStyle/>
                    <a:p>
                      <a:r>
                        <a:rPr lang="es-ES" dirty="0" smtClean="0"/>
                        <a:t>Año</a:t>
                      </a:r>
                      <a:endParaRPr lang="es-ES" dirty="0"/>
                    </a:p>
                  </a:txBody>
                  <a:tcPr/>
                </a:tc>
                <a:tc>
                  <a:txBody>
                    <a:bodyPr/>
                    <a:lstStyle/>
                    <a:p>
                      <a:r>
                        <a:rPr lang="es-ES" dirty="0" smtClean="0"/>
                        <a:t>Periodo</a:t>
                      </a:r>
                      <a:endParaRPr lang="es-ES" dirty="0"/>
                    </a:p>
                  </a:txBody>
                  <a:tcPr/>
                </a:tc>
                <a:tc>
                  <a:txBody>
                    <a:bodyPr/>
                    <a:lstStyle/>
                    <a:p>
                      <a:r>
                        <a:rPr lang="es-ES" dirty="0" smtClean="0"/>
                        <a:t>Egreso Interno</a:t>
                      </a:r>
                      <a:endParaRPr lang="es-ES" dirty="0"/>
                    </a:p>
                  </a:txBody>
                  <a:tcPr/>
                </a:tc>
                <a:tc>
                  <a:txBody>
                    <a:bodyPr/>
                    <a:lstStyle/>
                    <a:p>
                      <a:r>
                        <a:rPr lang="es-ES" dirty="0" smtClean="0"/>
                        <a:t>Gastos del Periodo</a:t>
                      </a:r>
                      <a:endParaRPr lang="es-ES" dirty="0"/>
                    </a:p>
                  </a:txBody>
                  <a:tcPr/>
                </a:tc>
              </a:tr>
              <a:tr h="452220">
                <a:tc>
                  <a:txBody>
                    <a:bodyPr/>
                    <a:lstStyle/>
                    <a:p>
                      <a:pPr algn="l"/>
                      <a:r>
                        <a:rPr lang="es-ES" sz="1600" dirty="0" err="1" smtClean="0"/>
                        <a:t>Aport</a:t>
                      </a:r>
                      <a:r>
                        <a:rPr lang="es-ES" sz="1600" dirty="0" smtClean="0"/>
                        <a:t>.</a:t>
                      </a:r>
                      <a:r>
                        <a:rPr lang="es-ES" sz="1600" baseline="0" dirty="0" smtClean="0"/>
                        <a:t> Casino</a:t>
                      </a:r>
                      <a:endParaRPr lang="es-ES" sz="1600" dirty="0"/>
                    </a:p>
                  </a:txBody>
                  <a:tcPr/>
                </a:tc>
                <a:tc>
                  <a:txBody>
                    <a:bodyPr/>
                    <a:lstStyle/>
                    <a:p>
                      <a:pPr algn="l"/>
                      <a:r>
                        <a:rPr lang="es-ES" sz="1600" dirty="0" smtClean="0"/>
                        <a:t>$5,094,450</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smtClean="0"/>
                        <a:t>2015</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err="1" smtClean="0"/>
                        <a:t>Aport</a:t>
                      </a:r>
                      <a:r>
                        <a:rPr lang="es-ES" sz="1600" dirty="0" smtClean="0"/>
                        <a:t>. Casino</a:t>
                      </a:r>
                      <a:endParaRPr lang="es-ES" sz="1600" dirty="0"/>
                    </a:p>
                  </a:txBody>
                  <a:tcPr/>
                </a:tc>
                <a:tc>
                  <a:txBody>
                    <a:bodyPr/>
                    <a:lstStyle/>
                    <a:p>
                      <a:pPr algn="l"/>
                      <a:r>
                        <a:rPr lang="es-ES" sz="1600" dirty="0" smtClean="0"/>
                        <a:t>$5,094,450</a:t>
                      </a:r>
                      <a:endParaRPr lang="es-ES" sz="1600" dirty="0"/>
                    </a:p>
                  </a:txBody>
                  <a:tcPr/>
                </a:tc>
              </a:tr>
              <a:tr h="452220">
                <a:tc>
                  <a:txBody>
                    <a:bodyPr/>
                    <a:lstStyle/>
                    <a:p>
                      <a:pPr algn="l"/>
                      <a:r>
                        <a:rPr lang="es-ES" sz="1600" dirty="0" err="1" smtClean="0"/>
                        <a:t>Aport</a:t>
                      </a:r>
                      <a:r>
                        <a:rPr lang="es-ES" sz="1600" dirty="0" smtClean="0"/>
                        <a:t>. Fotocopia</a:t>
                      </a:r>
                      <a:endParaRPr lang="es-ES" sz="1600" dirty="0"/>
                    </a:p>
                  </a:txBody>
                  <a:tcPr/>
                </a:tc>
                <a:tc>
                  <a:txBody>
                    <a:bodyPr/>
                    <a:lstStyle/>
                    <a:p>
                      <a:pPr algn="l"/>
                      <a:r>
                        <a:rPr lang="es-ES" sz="1600" dirty="0" smtClean="0"/>
                        <a:t>$1,200,000</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smtClean="0"/>
                        <a:t>2015</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err="1" smtClean="0"/>
                        <a:t>Aport</a:t>
                      </a:r>
                      <a:r>
                        <a:rPr lang="es-ES" sz="1600" dirty="0" smtClean="0"/>
                        <a:t>. Fotocopia</a:t>
                      </a:r>
                      <a:endParaRPr lang="es-ES" sz="1600" dirty="0"/>
                    </a:p>
                  </a:txBody>
                  <a:tcPr/>
                </a:tc>
                <a:tc>
                  <a:txBody>
                    <a:bodyPr/>
                    <a:lstStyle/>
                    <a:p>
                      <a:pPr algn="l"/>
                      <a:r>
                        <a:rPr lang="es-ES" sz="1600" dirty="0" smtClean="0"/>
                        <a:t>$1,200,000</a:t>
                      </a:r>
                      <a:endParaRPr lang="es-ES" sz="1600" dirty="0"/>
                    </a:p>
                  </a:txBody>
                  <a:tcPr/>
                </a:tc>
              </a:tr>
              <a:tr h="452220">
                <a:tc>
                  <a:txBody>
                    <a:bodyPr/>
                    <a:lstStyle/>
                    <a:p>
                      <a:pPr algn="l"/>
                      <a:r>
                        <a:rPr lang="es-ES" sz="1600" dirty="0" smtClean="0">
                          <a:solidFill>
                            <a:srgbClr val="FF0000"/>
                          </a:solidFill>
                        </a:rPr>
                        <a:t>Total  Recaudado</a:t>
                      </a:r>
                      <a:endParaRPr lang="es-ES" sz="1600" dirty="0">
                        <a:solidFill>
                          <a:srgbClr val="FF0000"/>
                        </a:solidFill>
                      </a:endParaRPr>
                    </a:p>
                  </a:txBody>
                  <a:tcPr/>
                </a:tc>
                <a:tc>
                  <a:txBody>
                    <a:bodyPr/>
                    <a:lstStyle/>
                    <a:p>
                      <a:pPr algn="l"/>
                      <a:r>
                        <a:rPr lang="es-ES" sz="1600" dirty="0" smtClean="0">
                          <a:solidFill>
                            <a:srgbClr val="FF0000"/>
                          </a:solidFill>
                        </a:rPr>
                        <a:t>$6,294,450</a:t>
                      </a:r>
                      <a:endParaRPr lang="es-ES" sz="1600" dirty="0">
                        <a:solidFill>
                          <a:srgbClr val="FF0000"/>
                        </a:solidFill>
                      </a:endParaRPr>
                    </a:p>
                  </a:txBody>
                  <a:tcPr/>
                </a:tc>
                <a:tc>
                  <a:txBody>
                    <a:bodyPr/>
                    <a:lstStyle/>
                    <a:p>
                      <a:pPr algn="l"/>
                      <a:endParaRPr lang="es-ES" sz="1600" dirty="0"/>
                    </a:p>
                  </a:txBody>
                  <a:tcPr/>
                </a:tc>
                <a:tc>
                  <a:txBody>
                    <a:bodyPr/>
                    <a:lstStyle/>
                    <a:p>
                      <a:pPr algn="l"/>
                      <a:endParaRPr lang="es-ES" sz="1600"/>
                    </a:p>
                  </a:txBody>
                  <a:tcPr/>
                </a:tc>
                <a:tc>
                  <a:txBody>
                    <a:bodyPr/>
                    <a:lstStyle/>
                    <a:p>
                      <a:pPr algn="l"/>
                      <a:endParaRPr lang="es-ES" sz="1600"/>
                    </a:p>
                  </a:txBody>
                  <a:tcPr/>
                </a:tc>
                <a:tc>
                  <a:txBody>
                    <a:bodyPr/>
                    <a:lstStyle/>
                    <a:p>
                      <a:pPr algn="l"/>
                      <a:r>
                        <a:rPr lang="es-ES" sz="1600" dirty="0" smtClean="0">
                          <a:solidFill>
                            <a:srgbClr val="FF0000"/>
                          </a:solidFill>
                        </a:rPr>
                        <a:t>Total Gastos</a:t>
                      </a:r>
                      <a:endParaRPr lang="es-ES" sz="1600" dirty="0">
                        <a:solidFill>
                          <a:srgbClr val="FF0000"/>
                        </a:solidFill>
                      </a:endParaRPr>
                    </a:p>
                  </a:txBody>
                  <a:tcPr/>
                </a:tc>
                <a:tc>
                  <a:txBody>
                    <a:bodyPr/>
                    <a:lstStyle/>
                    <a:p>
                      <a:pPr algn="l"/>
                      <a:r>
                        <a:rPr lang="es-ES" sz="1600" dirty="0" smtClean="0">
                          <a:solidFill>
                            <a:srgbClr val="FF0000"/>
                          </a:solidFill>
                        </a:rPr>
                        <a:t>$6,294,450</a:t>
                      </a:r>
                      <a:endParaRPr lang="es-ES" sz="1600" dirty="0">
                        <a:solidFill>
                          <a:srgbClr val="FF0000"/>
                        </a:solidFill>
                      </a:endParaRPr>
                    </a:p>
                  </a:txBody>
                  <a:tcPr/>
                </a:tc>
              </a:tr>
            </a:tbl>
          </a:graphicData>
        </a:graphic>
      </p:graphicFrame>
      <p:sp>
        <p:nvSpPr>
          <p:cNvPr id="4" name="Rectángulo 3"/>
          <p:cNvSpPr/>
          <p:nvPr/>
        </p:nvSpPr>
        <p:spPr>
          <a:xfrm>
            <a:off x="179512" y="4149080"/>
            <a:ext cx="8784976" cy="923330"/>
          </a:xfrm>
          <a:prstGeom prst="rect">
            <a:avLst/>
          </a:prstGeom>
        </p:spPr>
        <p:txBody>
          <a:bodyPr wrap="square">
            <a:spAutoFit/>
          </a:bodyPr>
          <a:lstStyle/>
          <a:p>
            <a:r>
              <a:rPr lang="es-ES" b="1" dirty="0" smtClean="0">
                <a:solidFill>
                  <a:srgbClr val="FFFF00"/>
                </a:solidFill>
              </a:rPr>
              <a:t>Resumen: </a:t>
            </a:r>
          </a:p>
          <a:p>
            <a:r>
              <a:rPr lang="es-ES" b="1" dirty="0" smtClean="0">
                <a:solidFill>
                  <a:srgbClr val="FFFF00"/>
                </a:solidFill>
              </a:rPr>
              <a:t>	Total Ingreso por aporte Casino y aporte Fotocopia $6,294,450</a:t>
            </a:r>
          </a:p>
          <a:p>
            <a:r>
              <a:rPr lang="es-ES" b="1" dirty="0" smtClean="0">
                <a:solidFill>
                  <a:srgbClr val="FFFF00"/>
                </a:solidFill>
              </a:rPr>
              <a:t>	Egresos de $6,294,450 rendidos en su Totalidad </a:t>
            </a:r>
            <a:endParaRPr lang="es-ES" dirty="0"/>
          </a:p>
        </p:txBody>
      </p:sp>
    </p:spTree>
    <p:extLst>
      <p:ext uri="{BB962C8B-B14F-4D97-AF65-F5344CB8AC3E}">
        <p14:creationId xmlns="" xmlns:p14="http://schemas.microsoft.com/office/powerpoint/2010/main" val="2112255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 xmlns:p14="http://schemas.microsoft.com/office/powerpoint/2010/main" val="1580895291"/>
              </p:ext>
            </p:extLst>
          </p:nvPr>
        </p:nvGraphicFramePr>
        <p:xfrm>
          <a:off x="0" y="332656"/>
          <a:ext cx="9143995" cy="1717040"/>
        </p:xfrm>
        <a:graphic>
          <a:graphicData uri="http://schemas.openxmlformats.org/drawingml/2006/table">
            <a:tbl>
              <a:tblPr firstRow="1" bandRow="1">
                <a:tableStyleId>{5C22544A-7EE6-4342-B048-85BDC9FD1C3A}</a:tableStyleId>
              </a:tblPr>
              <a:tblGrid>
                <a:gridCol w="1043606"/>
                <a:gridCol w="1296144"/>
                <a:gridCol w="1224136"/>
                <a:gridCol w="1296144"/>
                <a:gridCol w="1224136"/>
                <a:gridCol w="1224136"/>
                <a:gridCol w="1835693"/>
              </a:tblGrid>
              <a:tr h="408280">
                <a:tc gridSpan="2">
                  <a:txBody>
                    <a:bodyPr/>
                    <a:lstStyle/>
                    <a:p>
                      <a:r>
                        <a:rPr lang="es-ES" dirty="0" smtClean="0"/>
                        <a:t>Ingreso</a:t>
                      </a:r>
                      <a:endParaRPr lang="es-ES" dirty="0"/>
                    </a:p>
                  </a:txBody>
                  <a:tcPr/>
                </a:tc>
                <a:tc hMerge="1">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Rendición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_tradnl" dirty="0" smtClean="0"/>
                        <a:t>Rendición</a:t>
                      </a:r>
                      <a:endParaRPr lang="es-ES" dirty="0"/>
                    </a:p>
                  </a:txBody>
                  <a:tcPr/>
                </a:tc>
                <a:tc>
                  <a:txBody>
                    <a:bodyPr/>
                    <a:lstStyle/>
                    <a:p>
                      <a:r>
                        <a:rPr lang="es-ES" dirty="0" smtClean="0"/>
                        <a:t>Total Ingreso</a:t>
                      </a:r>
                      <a:r>
                        <a:rPr lang="es-ES" baseline="0" dirty="0" smtClean="0"/>
                        <a:t> Caja Chica</a:t>
                      </a:r>
                      <a:endParaRPr lang="es-ES" dirty="0"/>
                    </a:p>
                  </a:txBody>
                  <a:tcPr/>
                </a:tc>
              </a:tr>
              <a:tr h="370840">
                <a:tc>
                  <a:txBody>
                    <a:bodyPr/>
                    <a:lstStyle/>
                    <a:p>
                      <a:r>
                        <a:rPr lang="es-ES" sz="1600" dirty="0" smtClean="0"/>
                        <a:t>Caja Chica</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14-07-2015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10-06-2015</a:t>
                      </a:r>
                      <a:endParaRPr lang="es-ES" sz="1600" dirty="0"/>
                    </a:p>
                  </a:txBody>
                  <a:tcPr/>
                </a:tc>
                <a:tc>
                  <a:txBody>
                    <a:bodyPr/>
                    <a:lstStyle/>
                    <a:p>
                      <a:r>
                        <a:rPr lang="es-ES" sz="1600" dirty="0" smtClean="0"/>
                        <a:t>$1,200,000</a:t>
                      </a:r>
                      <a:endParaRPr lang="es-ES" sz="1600" dirty="0"/>
                    </a:p>
                  </a:txBody>
                  <a:tcPr/>
                </a:tc>
              </a:tr>
              <a:tr h="370840">
                <a:tc>
                  <a:txBody>
                    <a:bodyPr/>
                    <a:lstStyle/>
                    <a:p>
                      <a:endParaRPr lang="es-ES" sz="1600" dirty="0"/>
                    </a:p>
                  </a:txBody>
                  <a:tcPr/>
                </a:tc>
                <a:tc>
                  <a:txBody>
                    <a:bodyPr/>
                    <a:lstStyle/>
                    <a:p>
                      <a:r>
                        <a:rPr lang="es-ES" sz="1600" dirty="0" smtClean="0"/>
                        <a:t>Fechas</a:t>
                      </a:r>
                      <a:endParaRPr lang="es-ES" sz="1600" dirty="0"/>
                    </a:p>
                  </a:txBody>
                  <a:tcPr/>
                </a:tc>
                <a:tc>
                  <a:txBody>
                    <a:bodyPr/>
                    <a:lstStyle/>
                    <a:p>
                      <a:r>
                        <a:rPr lang="es-ES" sz="1600" dirty="0" smtClean="0"/>
                        <a:t>07-04-2015</a:t>
                      </a:r>
                      <a:endParaRPr lang="es-ES" sz="1600" dirty="0"/>
                    </a:p>
                  </a:txBody>
                  <a:tcPr/>
                </a:tc>
                <a:tc>
                  <a:txBody>
                    <a:bodyPr/>
                    <a:lstStyle/>
                    <a:p>
                      <a:endParaRPr lang="es-ES" sz="1600" dirty="0"/>
                    </a:p>
                  </a:txBody>
                  <a:tcPr/>
                </a:tc>
                <a:tc>
                  <a:txBody>
                    <a:bodyPr/>
                    <a:lstStyle/>
                    <a:p>
                      <a:r>
                        <a:rPr lang="es-ES" sz="1600" dirty="0" smtClean="0"/>
                        <a:t>12-08-2015</a:t>
                      </a:r>
                      <a:endParaRPr lang="es-ES" sz="1600" dirty="0"/>
                    </a:p>
                  </a:txBody>
                  <a:tcPr/>
                </a:tc>
                <a:tc>
                  <a:txBody>
                    <a:bodyPr/>
                    <a:lstStyle/>
                    <a:p>
                      <a:endParaRPr lang="es-ES" sz="1600"/>
                    </a:p>
                  </a:txBody>
                  <a:tcPr/>
                </a:tc>
                <a:tc>
                  <a:txBody>
                    <a:bodyPr/>
                    <a:lstStyle/>
                    <a:p>
                      <a:endParaRPr lang="es-ES" sz="1600"/>
                    </a:p>
                  </a:txBody>
                  <a:tcPr/>
                </a:tc>
              </a:tr>
              <a:tr h="130408">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Total Egreso</a:t>
                      </a:r>
                      <a:endParaRPr lang="es-ES" sz="1600" dirty="0">
                        <a:solidFill>
                          <a:srgbClr val="FF0000"/>
                        </a:solidFill>
                      </a:endParaRPr>
                    </a:p>
                  </a:txBody>
                  <a:tcPr/>
                </a:tc>
                <a:tc>
                  <a:txBody>
                    <a:bodyPr/>
                    <a:lstStyle/>
                    <a:p>
                      <a:r>
                        <a:rPr lang="es-ES" sz="1600" dirty="0" smtClean="0">
                          <a:solidFill>
                            <a:srgbClr val="FF0000"/>
                          </a:solidFill>
                        </a:rPr>
                        <a:t>$1,200,000</a:t>
                      </a:r>
                      <a:endParaRPr lang="es-ES" sz="1600" dirty="0">
                        <a:solidFill>
                          <a:srgbClr val="FF0000"/>
                        </a:solidFill>
                      </a:endParaRPr>
                    </a:p>
                  </a:txBody>
                  <a:tcPr/>
                </a:tc>
              </a:tr>
            </a:tbl>
          </a:graphicData>
        </a:graphic>
      </p:graphicFrame>
      <p:sp>
        <p:nvSpPr>
          <p:cNvPr id="4" name="Rectángulo 3"/>
          <p:cNvSpPr/>
          <p:nvPr/>
        </p:nvSpPr>
        <p:spPr>
          <a:xfrm>
            <a:off x="251517" y="2276872"/>
            <a:ext cx="8640960"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Caja Chica : $1,200,000</a:t>
            </a:r>
          </a:p>
          <a:p>
            <a:r>
              <a:rPr lang="es-ES" b="1" dirty="0">
                <a:solidFill>
                  <a:srgbClr val="FFFF00"/>
                </a:solidFill>
              </a:rPr>
              <a:t>	</a:t>
            </a:r>
            <a:r>
              <a:rPr lang="es-ES" b="1" dirty="0" smtClean="0">
                <a:solidFill>
                  <a:srgbClr val="FFFF00"/>
                </a:solidFill>
              </a:rPr>
              <a:t>Egresos por Caja Chica Rendido I. Municipalidad de Talca : $1,200,000 en 100%</a:t>
            </a:r>
            <a:endParaRPr lang="es-ES" dirty="0"/>
          </a:p>
        </p:txBody>
      </p:sp>
      <p:graphicFrame>
        <p:nvGraphicFramePr>
          <p:cNvPr id="6" name="Tabla 5"/>
          <p:cNvGraphicFramePr>
            <a:graphicFrameLocks noGrp="1"/>
          </p:cNvGraphicFramePr>
          <p:nvPr>
            <p:extLst>
              <p:ext uri="{D42A27DB-BD31-4B8C-83A1-F6EECF244321}">
                <p14:modId xmlns="" xmlns:p14="http://schemas.microsoft.com/office/powerpoint/2010/main" val="378770797"/>
              </p:ext>
            </p:extLst>
          </p:nvPr>
        </p:nvGraphicFramePr>
        <p:xfrm>
          <a:off x="-1" y="3573016"/>
          <a:ext cx="9143995" cy="1752600"/>
        </p:xfrm>
        <a:graphic>
          <a:graphicData uri="http://schemas.openxmlformats.org/drawingml/2006/table">
            <a:tbl>
              <a:tblPr firstRow="1" bandRow="1">
                <a:tableStyleId>{5C22544A-7EE6-4342-B048-85BDC9FD1C3A}</a:tableStyleId>
              </a:tblPr>
              <a:tblGrid>
                <a:gridCol w="1619670"/>
                <a:gridCol w="1008112"/>
                <a:gridCol w="1296144"/>
                <a:gridCol w="1224136"/>
                <a:gridCol w="1152128"/>
                <a:gridCol w="1584176"/>
                <a:gridCol w="1259629"/>
              </a:tblGrid>
              <a:tr h="192256">
                <a:tc gridSpan="2">
                  <a:txBody>
                    <a:bodyPr/>
                    <a:lstStyle/>
                    <a:p>
                      <a:r>
                        <a:rPr lang="es-ES" dirty="0" smtClean="0"/>
                        <a:t>Ingreso</a:t>
                      </a:r>
                      <a:endParaRPr lang="es-ES" dirty="0"/>
                    </a:p>
                  </a:txBody>
                  <a:tcPr/>
                </a:tc>
                <a:tc hMerge="1">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Rendición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_tradnl" dirty="0" smtClean="0"/>
                        <a:t>Rendición</a:t>
                      </a:r>
                      <a:endParaRPr lang="es-ES" dirty="0"/>
                    </a:p>
                  </a:txBody>
                  <a:tcPr/>
                </a:tc>
                <a:tc>
                  <a:txBody>
                    <a:bodyPr/>
                    <a:lstStyle/>
                    <a:p>
                      <a:endParaRPr lang="es-ES" dirty="0"/>
                    </a:p>
                  </a:txBody>
                  <a:tcPr/>
                </a:tc>
              </a:tr>
              <a:tr h="370840">
                <a:tc>
                  <a:txBody>
                    <a:bodyPr/>
                    <a:lstStyle/>
                    <a:p>
                      <a:r>
                        <a:rPr lang="es-ES" sz="1600" dirty="0" smtClean="0"/>
                        <a:t>Mantenimiento</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22-07-2015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24-11-2015</a:t>
                      </a:r>
                      <a:endParaRPr lang="es-ES" sz="1600" dirty="0"/>
                    </a:p>
                  </a:txBody>
                  <a:tcPr/>
                </a:tc>
                <a:tc>
                  <a:txBody>
                    <a:bodyPr/>
                    <a:lstStyle/>
                    <a:p>
                      <a:r>
                        <a:rPr lang="es-ES" sz="1600" dirty="0" smtClean="0"/>
                        <a:t>$1,200,000</a:t>
                      </a:r>
                      <a:endParaRPr lang="es-ES" sz="1600" dirty="0"/>
                    </a:p>
                  </a:txBody>
                  <a:tcPr/>
                </a:tc>
              </a:tr>
              <a:tr h="370840">
                <a:tc>
                  <a:txBody>
                    <a:bodyPr/>
                    <a:lstStyle/>
                    <a:p>
                      <a:endParaRPr lang="es-ES" sz="1600" dirty="0"/>
                    </a:p>
                  </a:txBody>
                  <a:tcPr/>
                </a:tc>
                <a:tc>
                  <a:txBody>
                    <a:bodyPr/>
                    <a:lstStyle/>
                    <a:p>
                      <a:r>
                        <a:rPr lang="es-ES" sz="1600" dirty="0" smtClean="0"/>
                        <a:t>Fechas</a:t>
                      </a:r>
                      <a:endParaRPr lang="es-ES" sz="1600" dirty="0"/>
                    </a:p>
                  </a:txBody>
                  <a:tcPr/>
                </a:tc>
                <a:tc>
                  <a:txBody>
                    <a:bodyPr/>
                    <a:lstStyle/>
                    <a:p>
                      <a:r>
                        <a:rPr lang="es-ES" sz="1600" dirty="0" smtClean="0"/>
                        <a:t>06-03-2015</a:t>
                      </a:r>
                      <a:endParaRPr lang="es-ES" sz="1600" dirty="0"/>
                    </a:p>
                  </a:txBody>
                  <a:tcPr/>
                </a:tc>
                <a:tc>
                  <a:txBody>
                    <a:bodyPr/>
                    <a:lstStyle/>
                    <a:p>
                      <a:endParaRPr lang="es-ES" sz="1600" dirty="0"/>
                    </a:p>
                  </a:txBody>
                  <a:tcPr/>
                </a:tc>
                <a:tc>
                  <a:txBody>
                    <a:bodyPr/>
                    <a:lstStyle/>
                    <a:p>
                      <a:r>
                        <a:rPr lang="es-ES" sz="1600" dirty="0" smtClean="0"/>
                        <a:t>08-09-2015</a:t>
                      </a:r>
                      <a:endParaRPr lang="es-ES" sz="1600" dirty="0"/>
                    </a:p>
                  </a:txBody>
                  <a:tcPr/>
                </a:tc>
                <a:tc>
                  <a:txBody>
                    <a:bodyPr/>
                    <a:lstStyle/>
                    <a:p>
                      <a:endParaRPr lang="es-ES" sz="1600"/>
                    </a:p>
                  </a:txBody>
                  <a:tcPr/>
                </a:tc>
                <a:tc>
                  <a:txBody>
                    <a:bodyPr/>
                    <a:lstStyle/>
                    <a:p>
                      <a:endParaRPr lang="es-ES" sz="1600"/>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Total Egreso</a:t>
                      </a:r>
                      <a:endParaRPr lang="es-ES" sz="1600" dirty="0">
                        <a:solidFill>
                          <a:srgbClr val="FF0000"/>
                        </a:solidFill>
                      </a:endParaRPr>
                    </a:p>
                  </a:txBody>
                  <a:tcPr/>
                </a:tc>
                <a:tc>
                  <a:txBody>
                    <a:bodyPr/>
                    <a:lstStyle/>
                    <a:p>
                      <a:r>
                        <a:rPr lang="es-ES" sz="1600" dirty="0" smtClean="0">
                          <a:solidFill>
                            <a:srgbClr val="FF0000"/>
                          </a:solidFill>
                        </a:rPr>
                        <a:t>$1,200,000</a:t>
                      </a:r>
                      <a:endParaRPr lang="es-ES" sz="1600" dirty="0">
                        <a:solidFill>
                          <a:srgbClr val="FF0000"/>
                        </a:solidFill>
                      </a:endParaRPr>
                    </a:p>
                  </a:txBody>
                  <a:tcPr/>
                </a:tc>
              </a:tr>
            </a:tbl>
          </a:graphicData>
        </a:graphic>
      </p:graphicFrame>
      <p:sp>
        <p:nvSpPr>
          <p:cNvPr id="7" name="Rectángulo 6"/>
          <p:cNvSpPr/>
          <p:nvPr/>
        </p:nvSpPr>
        <p:spPr>
          <a:xfrm>
            <a:off x="-8575" y="5517232"/>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Mantenimiento $1,200,000</a:t>
            </a:r>
          </a:p>
          <a:p>
            <a:r>
              <a:rPr lang="es-ES" b="1" dirty="0">
                <a:solidFill>
                  <a:srgbClr val="FFFF00"/>
                </a:solidFill>
              </a:rPr>
              <a:t>	</a:t>
            </a:r>
            <a:r>
              <a:rPr lang="es-ES" b="1" dirty="0" smtClean="0">
                <a:solidFill>
                  <a:srgbClr val="FFFF00"/>
                </a:solidFill>
              </a:rPr>
              <a:t>Egreso por Mantenimiento Rendido I. Municipalidad de Talca de $1,200,000 en 100%</a:t>
            </a:r>
            <a:endParaRPr lang="es-ES" dirty="0"/>
          </a:p>
        </p:txBody>
      </p:sp>
    </p:spTree>
    <p:extLst>
      <p:ext uri="{BB962C8B-B14F-4D97-AF65-F5344CB8AC3E}">
        <p14:creationId xmlns="" xmlns:p14="http://schemas.microsoft.com/office/powerpoint/2010/main" val="692458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 xmlns:p14="http://schemas.microsoft.com/office/powerpoint/2010/main" val="522066537"/>
              </p:ext>
            </p:extLst>
          </p:nvPr>
        </p:nvGraphicFramePr>
        <p:xfrm>
          <a:off x="-14285" y="528445"/>
          <a:ext cx="9143995" cy="1010920"/>
        </p:xfrm>
        <a:graphic>
          <a:graphicData uri="http://schemas.openxmlformats.org/drawingml/2006/table">
            <a:tbl>
              <a:tblPr firstRow="1" bandRow="1">
                <a:tableStyleId>{5C22544A-7EE6-4342-B048-85BDC9FD1C3A}</a:tableStyleId>
              </a:tblPr>
              <a:tblGrid>
                <a:gridCol w="1619670"/>
                <a:gridCol w="1152128"/>
                <a:gridCol w="1152128"/>
                <a:gridCol w="1224136"/>
                <a:gridCol w="1152128"/>
                <a:gridCol w="1584176"/>
                <a:gridCol w="1259629"/>
              </a:tblGrid>
              <a:tr h="370840">
                <a:tc gridSpan="2">
                  <a:txBody>
                    <a:bodyPr/>
                    <a:lstStyle/>
                    <a:p>
                      <a:r>
                        <a:rPr lang="es-ES" dirty="0" smtClean="0"/>
                        <a:t>Ingreso Caja</a:t>
                      </a:r>
                      <a:r>
                        <a:rPr lang="es-ES" baseline="0" dirty="0" smtClean="0"/>
                        <a:t> Chica Ley </a:t>
                      </a:r>
                      <a:r>
                        <a:rPr lang="es-ES" baseline="0" dirty="0" err="1" smtClean="0"/>
                        <a:t>Sep</a:t>
                      </a:r>
                      <a:endParaRPr lang="es-ES" dirty="0"/>
                    </a:p>
                  </a:txBody>
                  <a:tcPr/>
                </a:tc>
                <a:tc hMerge="1">
                  <a:txBody>
                    <a:bodyPr/>
                    <a:lstStyle/>
                    <a:p>
                      <a:endParaRPr lang="es-ES" dirty="0"/>
                    </a:p>
                  </a:txBody>
                  <a:tcPr/>
                </a:tc>
                <a:tc>
                  <a:txBody>
                    <a:bodyPr/>
                    <a:lstStyle/>
                    <a:p>
                      <a:r>
                        <a:rPr lang="es-ES" dirty="0" smtClean="0"/>
                        <a:t>$500,000</a:t>
                      </a:r>
                      <a:endParaRPr lang="es-ES" dirty="0"/>
                    </a:p>
                  </a:txBody>
                  <a:tcPr/>
                </a:tc>
                <a:tc>
                  <a:txBody>
                    <a:bodyPr/>
                    <a:lstStyle/>
                    <a:p>
                      <a:r>
                        <a:rPr lang="es-ES" dirty="0" smtClean="0"/>
                        <a:t>1º Cuota</a:t>
                      </a:r>
                      <a:endParaRPr lang="es-ES" dirty="0"/>
                    </a:p>
                  </a:txBody>
                  <a:tcPr/>
                </a:tc>
                <a:tc>
                  <a:txBody>
                    <a:bodyPr/>
                    <a:lstStyle/>
                    <a:p>
                      <a:endParaRPr lang="es-ES" dirty="0"/>
                    </a:p>
                  </a:txBody>
                  <a:tcPr/>
                </a:tc>
                <a:tc>
                  <a:txBody>
                    <a:bodyPr/>
                    <a:lstStyle/>
                    <a:p>
                      <a:r>
                        <a:rPr lang="es-ES_tradnl" dirty="0" smtClean="0"/>
                        <a:t>Fecha Rendición</a:t>
                      </a:r>
                      <a:endParaRPr lang="es-ES" dirty="0"/>
                    </a:p>
                  </a:txBody>
                  <a:tcPr/>
                </a:tc>
                <a:tc>
                  <a:txBody>
                    <a:bodyPr/>
                    <a:lstStyle/>
                    <a:p>
                      <a:r>
                        <a:rPr lang="es-ES" dirty="0" smtClean="0"/>
                        <a:t>Total Rendido</a:t>
                      </a:r>
                      <a:endParaRPr lang="es-ES" dirty="0"/>
                    </a:p>
                  </a:txBody>
                  <a:tcPr/>
                </a:tc>
              </a:tr>
              <a:tr h="370840">
                <a:tc>
                  <a:txBody>
                    <a:bodyPr/>
                    <a:lstStyle/>
                    <a:p>
                      <a:endParaRPr lang="es-ES" sz="1600" dirty="0"/>
                    </a:p>
                  </a:txBody>
                  <a:tcPr/>
                </a:tc>
                <a:tc>
                  <a:txBody>
                    <a:bodyPr/>
                    <a:lstStyle/>
                    <a:p>
                      <a:r>
                        <a:rPr lang="es-ES" sz="1600" dirty="0" smtClean="0"/>
                        <a:t>Fecha</a:t>
                      </a:r>
                      <a:endParaRPr lang="es-ES" sz="1600" dirty="0"/>
                    </a:p>
                  </a:txBody>
                  <a:tcPr/>
                </a:tc>
                <a:tc>
                  <a:txBody>
                    <a:bodyPr/>
                    <a:lstStyle/>
                    <a:p>
                      <a:r>
                        <a:rPr lang="es-ES" sz="1600" dirty="0" smtClean="0"/>
                        <a:t>07-10-2015</a:t>
                      </a:r>
                      <a:endParaRPr lang="es-ES" sz="1600" dirty="0"/>
                    </a:p>
                  </a:txBody>
                  <a:tcPr/>
                </a:tc>
                <a:tc>
                  <a:txBody>
                    <a:bodyPr/>
                    <a:lstStyle/>
                    <a:p>
                      <a:r>
                        <a:rPr lang="es-ES" sz="1600" dirty="0" smtClean="0"/>
                        <a:t>$500,000</a:t>
                      </a:r>
                      <a:endParaRPr lang="es-ES" sz="1600" dirty="0"/>
                    </a:p>
                  </a:txBody>
                  <a:tcPr/>
                </a:tc>
                <a:tc>
                  <a:txBody>
                    <a:bodyPr/>
                    <a:lstStyle/>
                    <a:p>
                      <a:r>
                        <a:rPr lang="es-ES" sz="1600" dirty="0" smtClean="0"/>
                        <a:t>10-15-2015</a:t>
                      </a:r>
                      <a:endParaRPr lang="es-ES" sz="1600" dirty="0"/>
                    </a:p>
                  </a:txBody>
                  <a:tcPr/>
                </a:tc>
                <a:tc>
                  <a:txBody>
                    <a:bodyPr/>
                    <a:lstStyle/>
                    <a:p>
                      <a:r>
                        <a:rPr lang="es-ES" sz="1600" dirty="0" smtClean="0"/>
                        <a:t>05-05-2015</a:t>
                      </a:r>
                      <a:endParaRPr lang="es-ES" sz="1600" dirty="0"/>
                    </a:p>
                  </a:txBody>
                  <a:tcPr/>
                </a:tc>
                <a:tc>
                  <a:txBody>
                    <a:bodyPr/>
                    <a:lstStyle/>
                    <a:p>
                      <a:r>
                        <a:rPr lang="es-ES" sz="1600" dirty="0" smtClean="0">
                          <a:solidFill>
                            <a:srgbClr val="FF0000"/>
                          </a:solidFill>
                        </a:rPr>
                        <a:t>$500,000</a:t>
                      </a:r>
                      <a:endParaRPr lang="es-ES" sz="1600" dirty="0">
                        <a:solidFill>
                          <a:srgbClr val="FF0000"/>
                        </a:solidFill>
                      </a:endParaRPr>
                    </a:p>
                  </a:txBody>
                  <a:tcPr/>
                </a:tc>
              </a:tr>
            </a:tbl>
          </a:graphicData>
        </a:graphic>
      </p:graphicFrame>
      <p:sp>
        <p:nvSpPr>
          <p:cNvPr id="3" name="Rectángulo 2"/>
          <p:cNvSpPr/>
          <p:nvPr/>
        </p:nvSpPr>
        <p:spPr>
          <a:xfrm>
            <a:off x="107504" y="1735153"/>
            <a:ext cx="9143994" cy="1200329"/>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Caja Chica Ley </a:t>
            </a:r>
            <a:r>
              <a:rPr lang="es-ES" b="1" dirty="0" err="1" smtClean="0">
                <a:solidFill>
                  <a:srgbClr val="FFFF00"/>
                </a:solidFill>
              </a:rPr>
              <a:t>Sep</a:t>
            </a:r>
            <a:r>
              <a:rPr lang="es-ES" b="1" dirty="0" smtClean="0">
                <a:solidFill>
                  <a:srgbClr val="FFFF00"/>
                </a:solidFill>
              </a:rPr>
              <a:t> 2015 : </a:t>
            </a:r>
          </a:p>
          <a:p>
            <a:r>
              <a:rPr lang="es-ES" b="1" dirty="0">
                <a:solidFill>
                  <a:srgbClr val="FFFF00"/>
                </a:solidFill>
              </a:rPr>
              <a:t>	</a:t>
            </a:r>
            <a:r>
              <a:rPr lang="es-ES" b="1" dirty="0" smtClean="0">
                <a:solidFill>
                  <a:srgbClr val="FFFF00"/>
                </a:solidFill>
              </a:rPr>
              <a:t>Ingreso $500,000</a:t>
            </a:r>
          </a:p>
          <a:p>
            <a:r>
              <a:rPr lang="es-ES" b="1" dirty="0">
                <a:solidFill>
                  <a:srgbClr val="FFFF00"/>
                </a:solidFill>
              </a:rPr>
              <a:t>	</a:t>
            </a:r>
            <a:r>
              <a:rPr lang="es-ES" b="1" dirty="0" smtClean="0">
                <a:solidFill>
                  <a:srgbClr val="FFFF00"/>
                </a:solidFill>
              </a:rPr>
              <a:t>Egreso Caja Chica Ley </a:t>
            </a:r>
            <a:r>
              <a:rPr lang="es-ES" b="1" dirty="0" err="1" smtClean="0">
                <a:solidFill>
                  <a:srgbClr val="FFFF00"/>
                </a:solidFill>
              </a:rPr>
              <a:t>Sep</a:t>
            </a:r>
            <a:r>
              <a:rPr lang="es-ES" b="1" dirty="0" smtClean="0">
                <a:solidFill>
                  <a:srgbClr val="FFFF00"/>
                </a:solidFill>
              </a:rPr>
              <a:t> es Rendida DAEM Talca $500,000</a:t>
            </a:r>
            <a:endParaRPr lang="es-ES" dirty="0"/>
          </a:p>
        </p:txBody>
      </p:sp>
      <p:graphicFrame>
        <p:nvGraphicFramePr>
          <p:cNvPr id="4" name="Tabla 3"/>
          <p:cNvGraphicFramePr>
            <a:graphicFrameLocks noGrp="1"/>
          </p:cNvGraphicFramePr>
          <p:nvPr>
            <p:extLst>
              <p:ext uri="{D42A27DB-BD31-4B8C-83A1-F6EECF244321}">
                <p14:modId xmlns="" xmlns:p14="http://schemas.microsoft.com/office/powerpoint/2010/main" val="1604507192"/>
              </p:ext>
            </p:extLst>
          </p:nvPr>
        </p:nvGraphicFramePr>
        <p:xfrm>
          <a:off x="-14290" y="3527623"/>
          <a:ext cx="9144000" cy="949960"/>
        </p:xfrm>
        <a:graphic>
          <a:graphicData uri="http://schemas.openxmlformats.org/drawingml/2006/table">
            <a:tbl>
              <a:tblPr firstRow="1" bandRow="1">
                <a:tableStyleId>{5C22544A-7EE6-4342-B048-85BDC9FD1C3A}</a:tableStyleId>
              </a:tblPr>
              <a:tblGrid>
                <a:gridCol w="1828800"/>
                <a:gridCol w="1303040"/>
                <a:gridCol w="2354560"/>
                <a:gridCol w="1828800"/>
                <a:gridCol w="1828800"/>
              </a:tblGrid>
              <a:tr h="370840">
                <a:tc gridSpan="2">
                  <a:txBody>
                    <a:bodyPr/>
                    <a:lstStyle/>
                    <a:p>
                      <a:r>
                        <a:rPr lang="es-ES" dirty="0" smtClean="0"/>
                        <a:t>Ingreso por Certificados 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Certificados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$1,343,000</a:t>
                      </a:r>
                      <a:endParaRPr lang="es-ES" sz="1600" dirty="0"/>
                    </a:p>
                  </a:txBody>
                  <a:tcPr/>
                </a:tc>
                <a:tc>
                  <a:txBody>
                    <a:bodyPr/>
                    <a:lstStyle/>
                    <a:p>
                      <a:endParaRPr lang="es-ES" sz="1600" dirty="0"/>
                    </a:p>
                  </a:txBody>
                  <a:tcPr/>
                </a:tc>
                <a:tc>
                  <a:txBody>
                    <a:bodyPr/>
                    <a:lstStyle/>
                    <a:p>
                      <a:r>
                        <a:rPr lang="es-ES" sz="1600" dirty="0" smtClean="0"/>
                        <a:t>Enero a Diciembre</a:t>
                      </a:r>
                      <a:endParaRPr lang="es-ES" sz="1600" dirty="0"/>
                    </a:p>
                  </a:txBody>
                  <a:tcPr/>
                </a:tc>
                <a:tc>
                  <a:txBody>
                    <a:bodyPr/>
                    <a:lstStyle/>
                    <a:p>
                      <a:r>
                        <a:rPr lang="es-ES" sz="1600" dirty="0" smtClean="0">
                          <a:solidFill>
                            <a:srgbClr val="FF0000"/>
                          </a:solidFill>
                        </a:rPr>
                        <a:t>$1,343,000 Depositado</a:t>
                      </a:r>
                      <a:endParaRPr lang="es-ES" sz="1600" dirty="0">
                        <a:solidFill>
                          <a:srgbClr val="FF0000"/>
                        </a:solidFill>
                      </a:endParaRPr>
                    </a:p>
                  </a:txBody>
                  <a:tcPr/>
                </a:tc>
              </a:tr>
            </a:tbl>
          </a:graphicData>
        </a:graphic>
      </p:graphicFrame>
      <p:sp>
        <p:nvSpPr>
          <p:cNvPr id="5" name="Rectángulo 4"/>
          <p:cNvSpPr/>
          <p:nvPr/>
        </p:nvSpPr>
        <p:spPr>
          <a:xfrm>
            <a:off x="107504" y="4869160"/>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Certificado Enero a Diciembre 2015: $1,343,000</a:t>
            </a:r>
          </a:p>
          <a:p>
            <a:r>
              <a:rPr lang="es-ES" b="1" dirty="0">
                <a:solidFill>
                  <a:srgbClr val="FFFF00"/>
                </a:solidFill>
              </a:rPr>
              <a:t>	</a:t>
            </a:r>
            <a:r>
              <a:rPr lang="es-ES" b="1" dirty="0" smtClean="0">
                <a:solidFill>
                  <a:srgbClr val="FFFF00"/>
                </a:solidFill>
              </a:rPr>
              <a:t>Egreso Certificados depositado I. Municipalidad de Talca $1,343,000</a:t>
            </a:r>
            <a:endParaRPr lang="es-ES" dirty="0"/>
          </a:p>
        </p:txBody>
      </p:sp>
    </p:spTree>
    <p:extLst>
      <p:ext uri="{BB962C8B-B14F-4D97-AF65-F5344CB8AC3E}">
        <p14:creationId xmlns="" xmlns:p14="http://schemas.microsoft.com/office/powerpoint/2010/main" val="1753779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 xmlns:p14="http://schemas.microsoft.com/office/powerpoint/2010/main" val="1668794409"/>
              </p:ext>
            </p:extLst>
          </p:nvPr>
        </p:nvGraphicFramePr>
        <p:xfrm>
          <a:off x="-3" y="548680"/>
          <a:ext cx="9144000" cy="1112520"/>
        </p:xfrm>
        <a:graphic>
          <a:graphicData uri="http://schemas.openxmlformats.org/drawingml/2006/table">
            <a:tbl>
              <a:tblPr firstRow="1" bandRow="1">
                <a:tableStyleId>{5C22544A-7EE6-4342-B048-85BDC9FD1C3A}</a:tableStyleId>
              </a:tblPr>
              <a:tblGrid>
                <a:gridCol w="1828800"/>
                <a:gridCol w="1303040"/>
                <a:gridCol w="2160240"/>
                <a:gridCol w="2023120"/>
                <a:gridCol w="1828800"/>
              </a:tblGrid>
              <a:tr h="370840">
                <a:tc gridSpan="2">
                  <a:txBody>
                    <a:bodyPr/>
                    <a:lstStyle/>
                    <a:p>
                      <a:r>
                        <a:rPr lang="es-ES" dirty="0" smtClean="0"/>
                        <a:t>Ingreso por Matriculas</a:t>
                      </a:r>
                      <a:r>
                        <a:rPr lang="es-ES" baseline="0" dirty="0" smtClean="0"/>
                        <a:t> </a:t>
                      </a:r>
                      <a:r>
                        <a:rPr lang="es-ES" dirty="0" smtClean="0"/>
                        <a:t>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Matricula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$1,035,000</a:t>
                      </a:r>
                      <a:endParaRPr lang="es-ES" sz="1600" dirty="0"/>
                    </a:p>
                  </a:txBody>
                  <a:tcPr/>
                </a:tc>
                <a:tc>
                  <a:txBody>
                    <a:bodyPr/>
                    <a:lstStyle/>
                    <a:p>
                      <a:endParaRPr lang="es-ES" sz="1600" dirty="0"/>
                    </a:p>
                  </a:txBody>
                  <a:tcPr/>
                </a:tc>
                <a:tc>
                  <a:txBody>
                    <a:bodyPr/>
                    <a:lstStyle/>
                    <a:p>
                      <a:r>
                        <a:rPr lang="es-ES" sz="1600" dirty="0" smtClean="0"/>
                        <a:t>Enero a Diciembre</a:t>
                      </a:r>
                      <a:endParaRPr lang="es-ES" sz="1600" dirty="0"/>
                    </a:p>
                  </a:txBody>
                  <a:tcPr/>
                </a:tc>
                <a:tc>
                  <a:txBody>
                    <a:bodyPr/>
                    <a:lstStyle/>
                    <a:p>
                      <a:endParaRPr lang="es-ES" sz="1600" dirty="0">
                        <a:solidFill>
                          <a:srgbClr val="FF0000"/>
                        </a:solidFill>
                      </a:endParaRPr>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Depositado I. </a:t>
                      </a:r>
                      <a:r>
                        <a:rPr lang="es-ES" sz="1600" dirty="0" err="1" smtClean="0">
                          <a:solidFill>
                            <a:srgbClr val="FF0000"/>
                          </a:solidFill>
                        </a:rPr>
                        <a:t>Munic</a:t>
                      </a:r>
                      <a:r>
                        <a:rPr lang="es-ES" sz="1600" dirty="0" smtClean="0">
                          <a:solidFill>
                            <a:srgbClr val="FF0000"/>
                          </a:solidFill>
                        </a:rPr>
                        <a:t>.</a:t>
                      </a:r>
                      <a:endParaRPr lang="es-ES" sz="1600" dirty="0">
                        <a:solidFill>
                          <a:srgbClr val="FF0000"/>
                        </a:solidFill>
                      </a:endParaRPr>
                    </a:p>
                  </a:txBody>
                  <a:tcPr/>
                </a:tc>
                <a:tc>
                  <a:txBody>
                    <a:bodyPr/>
                    <a:lstStyle/>
                    <a:p>
                      <a:r>
                        <a:rPr lang="es-ES" sz="1600" dirty="0" smtClean="0">
                          <a:solidFill>
                            <a:srgbClr val="FF0000"/>
                          </a:solidFill>
                        </a:rPr>
                        <a:t>$1,035,000</a:t>
                      </a:r>
                      <a:endParaRPr lang="es-ES" sz="1600" dirty="0">
                        <a:solidFill>
                          <a:srgbClr val="FF0000"/>
                        </a:solidFill>
                      </a:endParaRPr>
                    </a:p>
                  </a:txBody>
                  <a:tcPr/>
                </a:tc>
              </a:tr>
            </a:tbl>
          </a:graphicData>
        </a:graphic>
      </p:graphicFrame>
      <p:sp>
        <p:nvSpPr>
          <p:cNvPr id="3" name="Rectángulo 2"/>
          <p:cNvSpPr/>
          <p:nvPr/>
        </p:nvSpPr>
        <p:spPr>
          <a:xfrm>
            <a:off x="107504" y="1844824"/>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Matricula durante el 2015 es $1,0350,000</a:t>
            </a:r>
          </a:p>
          <a:p>
            <a:r>
              <a:rPr lang="es-ES" b="1" dirty="0">
                <a:solidFill>
                  <a:srgbClr val="FFFF00"/>
                </a:solidFill>
              </a:rPr>
              <a:t>	</a:t>
            </a:r>
            <a:r>
              <a:rPr lang="es-ES" b="1" dirty="0" smtClean="0">
                <a:solidFill>
                  <a:srgbClr val="FFFF00"/>
                </a:solidFill>
              </a:rPr>
              <a:t>Egresos de Matricula depositada I. Municipalidad de Talca es $1,035,000</a:t>
            </a:r>
            <a:endParaRPr lang="es-ES" dirty="0"/>
          </a:p>
        </p:txBody>
      </p:sp>
      <p:graphicFrame>
        <p:nvGraphicFramePr>
          <p:cNvPr id="4" name="Tabla 3"/>
          <p:cNvGraphicFramePr>
            <a:graphicFrameLocks noGrp="1"/>
          </p:cNvGraphicFramePr>
          <p:nvPr>
            <p:extLst>
              <p:ext uri="{D42A27DB-BD31-4B8C-83A1-F6EECF244321}">
                <p14:modId xmlns="" xmlns:p14="http://schemas.microsoft.com/office/powerpoint/2010/main" val="1262129793"/>
              </p:ext>
            </p:extLst>
          </p:nvPr>
        </p:nvGraphicFramePr>
        <p:xfrm>
          <a:off x="2" y="3501008"/>
          <a:ext cx="9143995" cy="1010920"/>
        </p:xfrm>
        <a:graphic>
          <a:graphicData uri="http://schemas.openxmlformats.org/drawingml/2006/table">
            <a:tbl>
              <a:tblPr firstRow="1" bandRow="1">
                <a:tableStyleId>{5C22544A-7EE6-4342-B048-85BDC9FD1C3A}</a:tableStyleId>
              </a:tblPr>
              <a:tblGrid>
                <a:gridCol w="1835694"/>
                <a:gridCol w="1224136"/>
                <a:gridCol w="1080120"/>
                <a:gridCol w="1224136"/>
                <a:gridCol w="1167339"/>
                <a:gridCol w="1306285"/>
                <a:gridCol w="1306285"/>
              </a:tblGrid>
              <a:tr h="120248">
                <a:tc>
                  <a:txBody>
                    <a:bodyPr/>
                    <a:lstStyle/>
                    <a:p>
                      <a:r>
                        <a:rPr lang="es-ES" dirty="0" smtClean="0"/>
                        <a:t>Ingreso</a:t>
                      </a:r>
                      <a:r>
                        <a:rPr lang="es-ES" baseline="0" dirty="0" smtClean="0"/>
                        <a:t> Fondos Apoyo </a:t>
                      </a:r>
                      <a:r>
                        <a:rPr lang="es-ES" baseline="0" dirty="0" err="1" smtClean="0"/>
                        <a:t>Educaci</a:t>
                      </a:r>
                      <a:r>
                        <a:rPr lang="es-ES_tradnl" baseline="0" dirty="0" err="1" smtClean="0"/>
                        <a:t>ón</a:t>
                      </a:r>
                      <a:endParaRPr lang="es-ES" dirty="0"/>
                    </a:p>
                  </a:txBody>
                  <a:tcPr/>
                </a:tc>
                <a:tc>
                  <a:txBody>
                    <a:bodyPr/>
                    <a:lstStyle/>
                    <a:p>
                      <a:r>
                        <a:rPr lang="es-ES" dirty="0" smtClean="0"/>
                        <a:t>$600,000</a:t>
                      </a:r>
                      <a:endParaRPr lang="es-ES" dirty="0"/>
                    </a:p>
                  </a:txBody>
                  <a:tcPr/>
                </a:tc>
                <a:tc>
                  <a:txBody>
                    <a:bodyPr/>
                    <a:lstStyle/>
                    <a:p>
                      <a:r>
                        <a:rPr lang="es-ES" dirty="0" smtClean="0"/>
                        <a:t>1º Cuota</a:t>
                      </a:r>
                      <a:endParaRPr lang="es-ES" dirty="0"/>
                    </a:p>
                  </a:txBody>
                  <a:tcPr/>
                </a:tc>
                <a:tc>
                  <a:txBody>
                    <a:bodyPr/>
                    <a:lstStyle/>
                    <a:p>
                      <a:r>
                        <a:rPr lang="es-ES" dirty="0" smtClean="0"/>
                        <a:t>Fecha </a:t>
                      </a:r>
                      <a:r>
                        <a:rPr lang="es-ES" dirty="0" err="1" smtClean="0"/>
                        <a:t>Rendic</a:t>
                      </a:r>
                      <a:r>
                        <a:rPr lang="es-ES_tradnl" dirty="0" err="1" smtClean="0"/>
                        <a:t>ión</a:t>
                      </a:r>
                      <a:endParaRPr lang="es-ES" dirty="0"/>
                    </a:p>
                  </a:txBody>
                  <a:tcPr/>
                </a:tc>
                <a:tc>
                  <a:txBody>
                    <a:bodyPr/>
                    <a:lstStyle/>
                    <a:p>
                      <a:r>
                        <a:rPr lang="es-ES" dirty="0" smtClean="0"/>
                        <a:t>2º</a:t>
                      </a:r>
                      <a:r>
                        <a:rPr lang="es-ES" baseline="0" dirty="0" smtClean="0"/>
                        <a:t> Cuota</a:t>
                      </a:r>
                      <a:endParaRPr lang="es-ES" dirty="0"/>
                    </a:p>
                  </a:txBody>
                  <a:tcPr/>
                </a:tc>
                <a:tc>
                  <a:txBody>
                    <a:bodyPr/>
                    <a:lstStyle/>
                    <a:p>
                      <a:r>
                        <a:rPr lang="es-ES" dirty="0" smtClean="0"/>
                        <a:t>Fecha </a:t>
                      </a:r>
                      <a:r>
                        <a:rPr lang="es-ES" dirty="0" err="1" smtClean="0"/>
                        <a:t>Rendici</a:t>
                      </a:r>
                      <a:r>
                        <a:rPr lang="es-ES_tradnl" dirty="0" err="1" smtClean="0"/>
                        <a:t>ón</a:t>
                      </a:r>
                      <a:endParaRPr lang="es-ES" dirty="0"/>
                    </a:p>
                  </a:txBody>
                  <a:tcPr/>
                </a:tc>
                <a:tc>
                  <a:txBody>
                    <a:bodyPr/>
                    <a:lstStyle/>
                    <a:p>
                      <a:r>
                        <a:rPr lang="es-ES" dirty="0" smtClean="0"/>
                        <a:t>Total Rendido</a:t>
                      </a:r>
                      <a:endParaRPr lang="es-ES" dirty="0"/>
                    </a:p>
                  </a:txBody>
                  <a:tcPr/>
                </a:tc>
              </a:tr>
              <a:tr h="370840">
                <a:tc>
                  <a:txBody>
                    <a:bodyPr/>
                    <a:lstStyle/>
                    <a:p>
                      <a:r>
                        <a:rPr lang="es-ES" sz="1600" dirty="0" smtClean="0"/>
                        <a:t>Fecha</a:t>
                      </a:r>
                      <a:endParaRPr lang="es-ES" sz="1600" dirty="0"/>
                    </a:p>
                  </a:txBody>
                  <a:tcPr/>
                </a:tc>
                <a:tc>
                  <a:txBody>
                    <a:bodyPr/>
                    <a:lstStyle/>
                    <a:p>
                      <a:r>
                        <a:rPr lang="es-ES" sz="1600" dirty="0" smtClean="0"/>
                        <a:t>10-14-2015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11-19-2015</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$600,000</a:t>
                      </a:r>
                      <a:endParaRPr lang="es-ES" sz="1600" dirty="0"/>
                    </a:p>
                  </a:txBody>
                  <a:tcPr/>
                </a:tc>
              </a:tr>
            </a:tbl>
          </a:graphicData>
        </a:graphic>
      </p:graphicFrame>
      <p:sp>
        <p:nvSpPr>
          <p:cNvPr id="5" name="Rectángulo 4"/>
          <p:cNvSpPr/>
          <p:nvPr/>
        </p:nvSpPr>
        <p:spPr>
          <a:xfrm>
            <a:off x="107504" y="4783117"/>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Fondos apoyo educacional por $600,000</a:t>
            </a:r>
          </a:p>
          <a:p>
            <a:r>
              <a:rPr lang="es-ES" b="1" dirty="0">
                <a:solidFill>
                  <a:srgbClr val="FFFF00"/>
                </a:solidFill>
              </a:rPr>
              <a:t>	</a:t>
            </a:r>
            <a:r>
              <a:rPr lang="es-ES" b="1" dirty="0" smtClean="0">
                <a:solidFill>
                  <a:srgbClr val="FFFF00"/>
                </a:solidFill>
              </a:rPr>
              <a:t>Egresos Rendidos DAEM Talca por un valor de $600,000</a:t>
            </a:r>
            <a:endParaRPr lang="es-ES" dirty="0"/>
          </a:p>
        </p:txBody>
      </p:sp>
    </p:spTree>
    <p:extLst>
      <p:ext uri="{BB962C8B-B14F-4D97-AF65-F5344CB8AC3E}">
        <p14:creationId xmlns="" xmlns:p14="http://schemas.microsoft.com/office/powerpoint/2010/main" val="168488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260648"/>
            <a:ext cx="8784976" cy="369332"/>
          </a:xfrm>
          <a:prstGeom prst="rect">
            <a:avLst/>
          </a:prstGeom>
        </p:spPr>
        <p:txBody>
          <a:bodyPr wrap="square">
            <a:spAutoFit/>
          </a:bodyPr>
          <a:lstStyle/>
          <a:p>
            <a:pPr algn="ctr"/>
            <a:r>
              <a:rPr lang="es-ES" b="1" i="1" dirty="0" smtClean="0">
                <a:solidFill>
                  <a:srgbClr val="FFFF00"/>
                </a:solidFill>
              </a:rPr>
              <a:t>Balance General Ingresos y Egresos 2016 31 Marzo a 31 Diciembre</a:t>
            </a:r>
            <a:endParaRPr lang="es-ES" dirty="0"/>
          </a:p>
        </p:txBody>
      </p:sp>
      <p:graphicFrame>
        <p:nvGraphicFramePr>
          <p:cNvPr id="3" name="Tabla 2"/>
          <p:cNvGraphicFramePr>
            <a:graphicFrameLocks noGrp="1"/>
          </p:cNvGraphicFramePr>
          <p:nvPr>
            <p:extLst>
              <p:ext uri="{D42A27DB-BD31-4B8C-83A1-F6EECF244321}">
                <p14:modId xmlns="" xmlns:p14="http://schemas.microsoft.com/office/powerpoint/2010/main" val="2115220510"/>
              </p:ext>
            </p:extLst>
          </p:nvPr>
        </p:nvGraphicFramePr>
        <p:xfrm>
          <a:off x="2" y="1397000"/>
          <a:ext cx="9143995" cy="1960880"/>
        </p:xfrm>
        <a:graphic>
          <a:graphicData uri="http://schemas.openxmlformats.org/drawingml/2006/table">
            <a:tbl>
              <a:tblPr firstRow="1" bandRow="1">
                <a:tableStyleId>{5C22544A-7EE6-4342-B048-85BDC9FD1C3A}</a:tableStyleId>
              </a:tblPr>
              <a:tblGrid>
                <a:gridCol w="1547662"/>
                <a:gridCol w="576064"/>
                <a:gridCol w="1872208"/>
                <a:gridCol w="576064"/>
                <a:gridCol w="1800200"/>
                <a:gridCol w="1465512"/>
                <a:gridCol w="1306285"/>
              </a:tblGrid>
              <a:tr h="370840">
                <a:tc gridSpan="2">
                  <a:txBody>
                    <a:bodyPr/>
                    <a:lstStyle/>
                    <a:p>
                      <a:r>
                        <a:rPr lang="es-ES" dirty="0" smtClean="0"/>
                        <a:t>Ingreso Interno</a:t>
                      </a:r>
                      <a:endParaRPr lang="es-ES" dirty="0"/>
                    </a:p>
                  </a:txBody>
                  <a:tcPr/>
                </a:tc>
                <a:tc hMerge="1">
                  <a:txBody>
                    <a:bodyPr/>
                    <a:lstStyle/>
                    <a:p>
                      <a:endParaRPr lang="es-ES" dirty="0"/>
                    </a:p>
                  </a:txBody>
                  <a:tcPr/>
                </a:tc>
                <a:tc>
                  <a:txBody>
                    <a:bodyPr/>
                    <a:lstStyle/>
                    <a:p>
                      <a:r>
                        <a:rPr lang="es-ES" dirty="0" smtClean="0"/>
                        <a:t>Periodo</a:t>
                      </a:r>
                      <a:endParaRPr lang="es-ES" dirty="0"/>
                    </a:p>
                  </a:txBody>
                  <a:tcPr/>
                </a:tc>
                <a:tc>
                  <a:txBody>
                    <a:bodyPr/>
                    <a:lstStyle/>
                    <a:p>
                      <a:r>
                        <a:rPr lang="es-ES" dirty="0" smtClean="0"/>
                        <a:t>Año</a:t>
                      </a:r>
                      <a:endParaRPr lang="es-ES" dirty="0"/>
                    </a:p>
                  </a:txBody>
                  <a:tcPr/>
                </a:tc>
                <a:tc>
                  <a:txBody>
                    <a:bodyPr/>
                    <a:lstStyle/>
                    <a:p>
                      <a:r>
                        <a:rPr lang="es-ES" dirty="0" smtClean="0"/>
                        <a:t>Periodo</a:t>
                      </a:r>
                      <a:endParaRPr lang="es-ES" dirty="0"/>
                    </a:p>
                  </a:txBody>
                  <a:tcPr/>
                </a:tc>
                <a:tc>
                  <a:txBody>
                    <a:bodyPr/>
                    <a:lstStyle/>
                    <a:p>
                      <a:r>
                        <a:rPr lang="es-ES" dirty="0" smtClean="0"/>
                        <a:t>Egreso Interno</a:t>
                      </a:r>
                      <a:endParaRPr lang="es-ES" dirty="0"/>
                    </a:p>
                  </a:txBody>
                  <a:tcPr/>
                </a:tc>
                <a:tc>
                  <a:txBody>
                    <a:bodyPr/>
                    <a:lstStyle/>
                    <a:p>
                      <a:r>
                        <a:rPr lang="es-ES" dirty="0" smtClean="0"/>
                        <a:t>Gastos del Periodo</a:t>
                      </a:r>
                      <a:endParaRPr lang="es-ES" dirty="0"/>
                    </a:p>
                  </a:txBody>
                  <a:tcPr/>
                </a:tc>
              </a:tr>
              <a:tr h="370840">
                <a:tc>
                  <a:txBody>
                    <a:bodyPr/>
                    <a:lstStyle/>
                    <a:p>
                      <a:r>
                        <a:rPr lang="es-ES" sz="1600" dirty="0" err="1" smtClean="0"/>
                        <a:t>Aport</a:t>
                      </a:r>
                      <a:r>
                        <a:rPr lang="es-ES" sz="1600" dirty="0" smtClean="0"/>
                        <a:t>. Casino</a:t>
                      </a:r>
                      <a:endParaRPr lang="es-ES" sz="1600" dirty="0"/>
                    </a:p>
                  </a:txBody>
                  <a:tcPr/>
                </a:tc>
                <a:tc>
                  <a:txBody>
                    <a:bodyPr/>
                    <a:lstStyle/>
                    <a:p>
                      <a:r>
                        <a:rPr lang="es-ES" sz="1600" dirty="0" smtClean="0"/>
                        <a:t>$0</a:t>
                      </a:r>
                      <a:endParaRPr lang="es-ES" sz="1600" dirty="0"/>
                    </a:p>
                  </a:txBody>
                  <a:tcPr/>
                </a:tc>
                <a:tc>
                  <a:txBody>
                    <a:bodyPr/>
                    <a:lstStyle/>
                    <a:p>
                      <a:r>
                        <a:rPr lang="es-ES" sz="1600" dirty="0" smtClean="0"/>
                        <a:t>Marzo a Diciembre</a:t>
                      </a:r>
                      <a:endParaRPr lang="es-ES" sz="1600" dirty="0"/>
                    </a:p>
                  </a:txBody>
                  <a:tcPr/>
                </a:tc>
                <a:tc>
                  <a:txBody>
                    <a:bodyPr/>
                    <a:lstStyle/>
                    <a:p>
                      <a:endParaRPr lang="es-ES" sz="1600" dirty="0"/>
                    </a:p>
                  </a:txBody>
                  <a:tcPr/>
                </a:tc>
                <a:tc>
                  <a:txBody>
                    <a:bodyPr/>
                    <a:lstStyle/>
                    <a:p>
                      <a:r>
                        <a:rPr lang="es-ES" sz="1600" dirty="0" smtClean="0"/>
                        <a:t>Marzo a Diciembre</a:t>
                      </a:r>
                      <a:endParaRPr lang="es-ES" sz="1600" dirty="0"/>
                    </a:p>
                  </a:txBody>
                  <a:tcPr/>
                </a:tc>
                <a:tc>
                  <a:txBody>
                    <a:bodyPr/>
                    <a:lstStyle/>
                    <a:p>
                      <a:r>
                        <a:rPr lang="es-ES" sz="1600" dirty="0" err="1" smtClean="0"/>
                        <a:t>Aport</a:t>
                      </a:r>
                      <a:r>
                        <a:rPr lang="es-ES" sz="1600" dirty="0" smtClean="0"/>
                        <a:t>. Casino</a:t>
                      </a:r>
                      <a:endParaRPr lang="es-ES" sz="1600" dirty="0"/>
                    </a:p>
                  </a:txBody>
                  <a:tcPr/>
                </a:tc>
                <a:tc>
                  <a:txBody>
                    <a:bodyPr/>
                    <a:lstStyle/>
                    <a:p>
                      <a:r>
                        <a:rPr lang="es-ES" sz="1600" dirty="0" smtClean="0"/>
                        <a:t>$0</a:t>
                      </a:r>
                      <a:endParaRPr lang="es-ES" sz="1600" dirty="0"/>
                    </a:p>
                  </a:txBody>
                  <a:tcPr/>
                </a:tc>
              </a:tr>
              <a:tr h="370840">
                <a:tc>
                  <a:txBody>
                    <a:bodyPr/>
                    <a:lstStyle/>
                    <a:p>
                      <a:r>
                        <a:rPr lang="es-ES" sz="1600" dirty="0" err="1" smtClean="0"/>
                        <a:t>Aport</a:t>
                      </a:r>
                      <a:r>
                        <a:rPr lang="es-ES" sz="1600" dirty="0" smtClean="0"/>
                        <a:t>. Fotocopia</a:t>
                      </a:r>
                    </a:p>
                  </a:txBody>
                  <a:tcPr/>
                </a:tc>
                <a:tc>
                  <a:txBody>
                    <a:bodyPr/>
                    <a:lstStyle/>
                    <a:p>
                      <a:r>
                        <a:rPr lang="es-ES" sz="1600" dirty="0" smtClean="0"/>
                        <a:t>$0</a:t>
                      </a:r>
                      <a:endParaRPr lang="es-ES" sz="1600" dirty="0"/>
                    </a:p>
                  </a:txBody>
                  <a:tcPr/>
                </a:tc>
                <a:tc>
                  <a:txBody>
                    <a:bodyPr/>
                    <a:lstStyle/>
                    <a:p>
                      <a:r>
                        <a:rPr lang="es-ES" sz="1600" dirty="0" smtClean="0"/>
                        <a:t>Marzo a Diciembre</a:t>
                      </a:r>
                      <a:endParaRPr lang="es-ES" sz="1600" dirty="0"/>
                    </a:p>
                  </a:txBody>
                  <a:tcPr/>
                </a:tc>
                <a:tc>
                  <a:txBody>
                    <a:bodyPr/>
                    <a:lstStyle/>
                    <a:p>
                      <a:endParaRPr lang="es-E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Marzo a Diciembre</a:t>
                      </a:r>
                    </a:p>
                  </a:txBody>
                  <a:tcPr/>
                </a:tc>
                <a:tc>
                  <a:txBody>
                    <a:bodyPr/>
                    <a:lstStyle/>
                    <a:p>
                      <a:r>
                        <a:rPr lang="es-ES" sz="1600" dirty="0" err="1" smtClean="0"/>
                        <a:t>Aport</a:t>
                      </a:r>
                      <a:r>
                        <a:rPr lang="es-ES" sz="1600" dirty="0" smtClean="0"/>
                        <a:t>.</a:t>
                      </a:r>
                    </a:p>
                    <a:p>
                      <a:r>
                        <a:rPr lang="es-ES" sz="1600" dirty="0" smtClean="0"/>
                        <a:t>Fotocopia</a:t>
                      </a:r>
                      <a:endParaRPr lang="es-ES" sz="1600" dirty="0"/>
                    </a:p>
                  </a:txBody>
                  <a:tcPr/>
                </a:tc>
                <a:tc>
                  <a:txBody>
                    <a:bodyPr/>
                    <a:lstStyle/>
                    <a:p>
                      <a:r>
                        <a:rPr lang="es-ES" sz="1600" dirty="0" smtClean="0"/>
                        <a:t>$0</a:t>
                      </a:r>
                      <a:endParaRPr lang="es-ES" sz="1600" dirty="0"/>
                    </a:p>
                  </a:txBody>
                  <a:tcPr/>
                </a:tc>
              </a:tr>
              <a:tr h="370840">
                <a:tc>
                  <a:txBody>
                    <a:bodyPr/>
                    <a:lstStyle/>
                    <a:p>
                      <a:r>
                        <a:rPr lang="es-ES" sz="1600" dirty="0" smtClean="0">
                          <a:solidFill>
                            <a:srgbClr val="FF0000"/>
                          </a:solidFill>
                        </a:rPr>
                        <a:t>Total</a:t>
                      </a:r>
                      <a:r>
                        <a:rPr lang="es-ES" sz="1600" baseline="0" dirty="0" smtClean="0">
                          <a:solidFill>
                            <a:srgbClr val="FF0000"/>
                          </a:solidFill>
                        </a:rPr>
                        <a:t> Recaudado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r>
                        <a:rPr lang="es-ES" sz="1600" dirty="0" smtClean="0">
                          <a:solidFill>
                            <a:srgbClr val="FF0000"/>
                          </a:solidFill>
                        </a:rPr>
                        <a:t>Total Gastos</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4" name="Rectángulo 3"/>
          <p:cNvSpPr/>
          <p:nvPr/>
        </p:nvSpPr>
        <p:spPr>
          <a:xfrm>
            <a:off x="146894" y="3663235"/>
            <a:ext cx="8817594" cy="646331"/>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Total Ingreso Aporte Casino y Fotocopia $6,294,450 Rendidos en su totalidad</a:t>
            </a:r>
            <a:endParaRPr lang="es-ES" dirty="0"/>
          </a:p>
        </p:txBody>
      </p:sp>
    </p:spTree>
    <p:extLst>
      <p:ext uri="{BB962C8B-B14F-4D97-AF65-F5344CB8AC3E}">
        <p14:creationId xmlns="" xmlns:p14="http://schemas.microsoft.com/office/powerpoint/2010/main" val="7340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286808" cy="1643074"/>
          </a:xfrm>
        </p:spPr>
        <p:txBody>
          <a:bodyPr/>
          <a:lstStyle/>
          <a:p>
            <a:endParaRPr lang="es-CL" dirty="0"/>
          </a:p>
        </p:txBody>
      </p:sp>
      <p:sp>
        <p:nvSpPr>
          <p:cNvPr id="3" name="2 Marcador de texto"/>
          <p:cNvSpPr>
            <a:spLocks noGrp="1"/>
          </p:cNvSpPr>
          <p:nvPr>
            <p:ph type="body" idx="1"/>
          </p:nvPr>
        </p:nvSpPr>
        <p:spPr>
          <a:xfrm>
            <a:off x="142844" y="428605"/>
            <a:ext cx="8786874" cy="1428759"/>
          </a:xfrm>
        </p:spPr>
        <p:txBody>
          <a:bodyPr>
            <a:normAutofit/>
          </a:bodyPr>
          <a:lstStyle/>
          <a:p>
            <a:r>
              <a:rPr lang="es-ES" sz="2800" b="1" i="1" dirty="0" smtClean="0">
                <a:solidFill>
                  <a:srgbClr val="FFFF00"/>
                </a:solidFill>
              </a:rPr>
              <a:t>Para elaborar este informe nuestros equipos Directivos y Técnicos realizaron una evaluación interna, teniendo en cuenta los siguientes aspectos:</a:t>
            </a:r>
            <a:endParaRPr lang="es-CL" sz="2800" b="1" i="1" dirty="0">
              <a:solidFill>
                <a:srgbClr val="FFFF00"/>
              </a:solidFill>
            </a:endParaRPr>
          </a:p>
        </p:txBody>
      </p:sp>
      <p:graphicFrame>
        <p:nvGraphicFramePr>
          <p:cNvPr id="4" name="3 Tabla"/>
          <p:cNvGraphicFramePr>
            <a:graphicFrameLocks noGrp="1"/>
          </p:cNvGraphicFramePr>
          <p:nvPr/>
        </p:nvGraphicFramePr>
        <p:xfrm>
          <a:off x="285720" y="2214554"/>
          <a:ext cx="8643998" cy="4214842"/>
        </p:xfrm>
        <a:graphic>
          <a:graphicData uri="http://schemas.openxmlformats.org/drawingml/2006/table">
            <a:tbl>
              <a:tblPr firstRow="1" bandRow="1">
                <a:tableStyleId>{5C22544A-7EE6-4342-B048-85BDC9FD1C3A}</a:tableStyleId>
              </a:tblPr>
              <a:tblGrid>
                <a:gridCol w="8643998"/>
              </a:tblGrid>
              <a:tr h="4214842">
                <a:tc>
                  <a:txBody>
                    <a:bodyPr/>
                    <a:lstStyle/>
                    <a:p>
                      <a:pPr marL="514350" indent="-514350">
                        <a:buAutoNum type="arabicParenR"/>
                      </a:pPr>
                      <a:r>
                        <a:rPr lang="es-ES" sz="3200" i="1" baseline="0" dirty="0" smtClean="0"/>
                        <a:t>P</a:t>
                      </a:r>
                      <a:r>
                        <a:rPr lang="es-ES" sz="3200" i="1" dirty="0" smtClean="0"/>
                        <a:t>royecto Educativo Institucional.</a:t>
                      </a:r>
                    </a:p>
                    <a:p>
                      <a:pPr marL="514350" indent="-514350">
                        <a:buNone/>
                      </a:pPr>
                      <a:endParaRPr lang="es-ES" sz="3200" i="1" dirty="0" smtClean="0"/>
                    </a:p>
                    <a:p>
                      <a:r>
                        <a:rPr lang="es-ES" sz="3200" i="1" dirty="0" smtClean="0"/>
                        <a:t>2)  Nuestro Plan de Gestión del año 2015. </a:t>
                      </a:r>
                    </a:p>
                    <a:p>
                      <a:endParaRPr lang="es-ES" sz="3200" i="1" dirty="0" smtClean="0"/>
                    </a:p>
                    <a:p>
                      <a:r>
                        <a:rPr lang="es-ES" sz="3200" i="1" dirty="0" smtClean="0"/>
                        <a:t>3)  Principales procesos de trabajo que, durante el año lectivo 2015 se llevaron a cabo en nuestro Instituto.</a:t>
                      </a:r>
                      <a:endParaRPr lang="es-CL" sz="3200" i="1" dirty="0"/>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 xmlns:p14="http://schemas.microsoft.com/office/powerpoint/2010/main" val="1001162493"/>
              </p:ext>
            </p:extLst>
          </p:nvPr>
        </p:nvGraphicFramePr>
        <p:xfrm>
          <a:off x="7150" y="332656"/>
          <a:ext cx="9143995" cy="1752600"/>
        </p:xfrm>
        <a:graphic>
          <a:graphicData uri="http://schemas.openxmlformats.org/drawingml/2006/table">
            <a:tbl>
              <a:tblPr firstRow="1" bandRow="1">
                <a:tableStyleId>{5C22544A-7EE6-4342-B048-85BDC9FD1C3A}</a:tableStyleId>
              </a:tblPr>
              <a:tblGrid>
                <a:gridCol w="1306285"/>
                <a:gridCol w="810293"/>
                <a:gridCol w="1152128"/>
                <a:gridCol w="1224136"/>
                <a:gridCol w="1152128"/>
                <a:gridCol w="1296144"/>
                <a:gridCol w="2202881"/>
              </a:tblGrid>
              <a:tr h="370840">
                <a:tc>
                  <a:txBody>
                    <a:bodyPr/>
                    <a:lstStyle/>
                    <a:p>
                      <a:r>
                        <a:rPr lang="es-ES" dirty="0" smtClean="0"/>
                        <a:t>Ingreso</a:t>
                      </a:r>
                      <a:endParaRPr lang="es-ES" dirty="0"/>
                    </a:p>
                  </a:txBody>
                  <a:tcPr/>
                </a:tc>
                <a:tc>
                  <a:txBody>
                    <a:bodyPr/>
                    <a:lstStyle/>
                    <a:p>
                      <a:r>
                        <a:rPr lang="es-ES" dirty="0" smtClean="0"/>
                        <a:t>$0</a:t>
                      </a:r>
                      <a:endParaRPr lang="es-ES" dirty="0"/>
                    </a:p>
                  </a:txBody>
                  <a:tcPr/>
                </a:tc>
                <a:tc>
                  <a:txBody>
                    <a:bodyPr/>
                    <a:lstStyle/>
                    <a:p>
                      <a:r>
                        <a:rPr lang="es-ES" dirty="0" smtClean="0"/>
                        <a:t>1º Cuota</a:t>
                      </a:r>
                      <a:endParaRPr lang="es-ES" dirty="0"/>
                    </a:p>
                  </a:txBody>
                  <a:tcPr/>
                </a:tc>
                <a:tc>
                  <a:txBody>
                    <a:bodyPr/>
                    <a:lstStyle/>
                    <a:p>
                      <a:r>
                        <a:rPr lang="es-ES" dirty="0" smtClean="0"/>
                        <a:t>Fecha 1º </a:t>
                      </a:r>
                      <a:r>
                        <a:rPr lang="es-ES" dirty="0" err="1" smtClean="0"/>
                        <a:t>Rendici</a:t>
                      </a:r>
                      <a:r>
                        <a:rPr lang="es-ES_tradnl" dirty="0" err="1" smtClean="0"/>
                        <a:t>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 dirty="0" err="1" smtClean="0"/>
                        <a:t>Rendici</a:t>
                      </a:r>
                      <a:r>
                        <a:rPr lang="es-ES_tradnl" dirty="0" err="1" smtClean="0"/>
                        <a:t>ón</a:t>
                      </a:r>
                      <a:endParaRPr lang="es-ES" dirty="0"/>
                    </a:p>
                  </a:txBody>
                  <a:tcPr/>
                </a:tc>
                <a:tc>
                  <a:txBody>
                    <a:bodyPr/>
                    <a:lstStyle/>
                    <a:p>
                      <a:r>
                        <a:rPr lang="es-ES" dirty="0" smtClean="0"/>
                        <a:t>Total Ingreso Caja Chica</a:t>
                      </a:r>
                      <a:endParaRPr lang="es-ES" dirty="0"/>
                    </a:p>
                  </a:txBody>
                  <a:tcPr/>
                </a:tc>
              </a:tr>
              <a:tr h="370840">
                <a:tc>
                  <a:txBody>
                    <a:bodyPr/>
                    <a:lstStyle/>
                    <a:p>
                      <a:r>
                        <a:rPr lang="es-ES" sz="1600" dirty="0" smtClean="0"/>
                        <a:t>Caja Chica</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14-07-2015</a:t>
                      </a:r>
                      <a:endParaRPr lang="es-ES" sz="1600" dirty="0"/>
                    </a:p>
                  </a:txBody>
                  <a:tcPr/>
                </a:tc>
                <a:tc>
                  <a:txBody>
                    <a:bodyPr/>
                    <a:lstStyle/>
                    <a:p>
                      <a:endParaRPr lang="es-ES" sz="1600" dirty="0"/>
                    </a:p>
                  </a:txBody>
                  <a:tcPr/>
                </a:tc>
                <a:tc>
                  <a:txBody>
                    <a:bodyPr/>
                    <a:lstStyle/>
                    <a:p>
                      <a:r>
                        <a:rPr lang="es-ES" sz="1600" dirty="0" smtClean="0"/>
                        <a:t>10-06-2015</a:t>
                      </a:r>
                      <a:endParaRPr lang="es-ES" sz="1600" dirty="0"/>
                    </a:p>
                  </a:txBody>
                  <a:tcPr/>
                </a:tc>
                <a:tc>
                  <a:txBody>
                    <a:bodyPr/>
                    <a:lstStyle/>
                    <a:p>
                      <a:endParaRPr lang="es-ES" sz="1600"/>
                    </a:p>
                  </a:txBody>
                  <a:tcPr/>
                </a:tc>
              </a:tr>
              <a:tr h="370840">
                <a:tc>
                  <a:txBody>
                    <a:bodyPr/>
                    <a:lstStyle/>
                    <a:p>
                      <a:endParaRPr lang="es-ES" sz="1600"/>
                    </a:p>
                  </a:txBody>
                  <a:tcPr/>
                </a:tc>
                <a:tc>
                  <a:txBody>
                    <a:bodyPr/>
                    <a:lstStyle/>
                    <a:p>
                      <a:r>
                        <a:rPr lang="es-ES" sz="1600" dirty="0" smtClean="0"/>
                        <a:t>Fechas</a:t>
                      </a:r>
                      <a:endParaRPr lang="es-ES" sz="1600" dirty="0"/>
                    </a:p>
                  </a:txBody>
                  <a:tcPr/>
                </a:tc>
                <a:tc>
                  <a:txBody>
                    <a:bodyPr/>
                    <a:lstStyle/>
                    <a:p>
                      <a:r>
                        <a:rPr lang="es-ES" sz="1600" dirty="0" smtClean="0"/>
                        <a:t>07-04-2015</a:t>
                      </a:r>
                      <a:endParaRPr lang="es-ES" sz="1600" dirty="0"/>
                    </a:p>
                  </a:txBody>
                  <a:tcPr/>
                </a:tc>
                <a:tc>
                  <a:txBody>
                    <a:bodyPr/>
                    <a:lstStyle/>
                    <a:p>
                      <a:endParaRPr lang="es-ES" sz="1600" dirty="0"/>
                    </a:p>
                  </a:txBody>
                  <a:tcPr/>
                </a:tc>
                <a:tc>
                  <a:txBody>
                    <a:bodyPr/>
                    <a:lstStyle/>
                    <a:p>
                      <a:r>
                        <a:rPr lang="es-ES" sz="1600" dirty="0" smtClean="0"/>
                        <a:t>12-08-2015</a:t>
                      </a:r>
                      <a:endParaRPr lang="es-ES" sz="1600" dirty="0"/>
                    </a:p>
                  </a:txBody>
                  <a:tcPr/>
                </a:tc>
                <a:tc>
                  <a:txBody>
                    <a:bodyPr/>
                    <a:lstStyle/>
                    <a:p>
                      <a:endParaRPr lang="es-ES" sz="1600" dirty="0"/>
                    </a:p>
                  </a:txBody>
                  <a:tcPr/>
                </a:tc>
                <a:tc>
                  <a:txBody>
                    <a:bodyPr/>
                    <a:lstStyle/>
                    <a:p>
                      <a:endParaRPr lang="es-ES" sz="1600"/>
                    </a:p>
                  </a:txBody>
                  <a:tcPr/>
                </a:tc>
              </a:tr>
              <a:tr h="370840">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r>
                        <a:rPr lang="es-ES" sz="1600" dirty="0" smtClean="0">
                          <a:solidFill>
                            <a:srgbClr val="FF0000"/>
                          </a:solidFill>
                        </a:rPr>
                        <a:t>Total</a:t>
                      </a:r>
                      <a:r>
                        <a:rPr lang="es-ES" sz="1600" baseline="0" dirty="0" smtClean="0">
                          <a:solidFill>
                            <a:srgbClr val="FF0000"/>
                          </a:solidFill>
                        </a:rPr>
                        <a:t> Egreso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28212" y="2276872"/>
            <a:ext cx="88175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Caja Chica $1,200,000</a:t>
            </a:r>
          </a:p>
          <a:p>
            <a:r>
              <a:rPr lang="es-ES" b="1" dirty="0">
                <a:solidFill>
                  <a:srgbClr val="FFFF00"/>
                </a:solidFill>
              </a:rPr>
              <a:t>	</a:t>
            </a:r>
            <a:r>
              <a:rPr lang="es-ES" b="1" dirty="0" smtClean="0">
                <a:solidFill>
                  <a:srgbClr val="FFFF00"/>
                </a:solidFill>
              </a:rPr>
              <a:t>Egresos por Caja Chica Rendido I. Municipalidad de Talca $1,200,000 en 100%</a:t>
            </a:r>
            <a:endParaRPr lang="es-ES" dirty="0"/>
          </a:p>
        </p:txBody>
      </p:sp>
      <p:graphicFrame>
        <p:nvGraphicFramePr>
          <p:cNvPr id="4" name="Tabla 3"/>
          <p:cNvGraphicFramePr>
            <a:graphicFrameLocks noGrp="1"/>
          </p:cNvGraphicFramePr>
          <p:nvPr>
            <p:extLst>
              <p:ext uri="{D42A27DB-BD31-4B8C-83A1-F6EECF244321}">
                <p14:modId xmlns="" xmlns:p14="http://schemas.microsoft.com/office/powerpoint/2010/main" val="1375303482"/>
              </p:ext>
            </p:extLst>
          </p:nvPr>
        </p:nvGraphicFramePr>
        <p:xfrm>
          <a:off x="0" y="3501008"/>
          <a:ext cx="9143995" cy="1752600"/>
        </p:xfrm>
        <a:graphic>
          <a:graphicData uri="http://schemas.openxmlformats.org/drawingml/2006/table">
            <a:tbl>
              <a:tblPr firstRow="1" bandRow="1">
                <a:tableStyleId>{5C22544A-7EE6-4342-B048-85BDC9FD1C3A}</a:tableStyleId>
              </a:tblPr>
              <a:tblGrid>
                <a:gridCol w="1475656"/>
                <a:gridCol w="792088"/>
                <a:gridCol w="1224136"/>
                <a:gridCol w="1224136"/>
                <a:gridCol w="1296144"/>
                <a:gridCol w="2016224"/>
                <a:gridCol w="1115611"/>
              </a:tblGrid>
              <a:tr h="370840">
                <a:tc>
                  <a:txBody>
                    <a:bodyPr/>
                    <a:lstStyle/>
                    <a:p>
                      <a:r>
                        <a:rPr lang="es-ES" dirty="0" smtClean="0"/>
                        <a:t>Ingreso</a:t>
                      </a:r>
                      <a:endParaRPr lang="es-ES" dirty="0"/>
                    </a:p>
                  </a:txBody>
                  <a:tcPr/>
                </a:tc>
                <a:tc>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a:t>
                      </a:r>
                      <a:r>
                        <a:rPr lang="es-ES" dirty="0" err="1" smtClean="0"/>
                        <a:t>Rendici</a:t>
                      </a:r>
                      <a:r>
                        <a:rPr lang="es-ES_tradnl" dirty="0" err="1" smtClean="0"/>
                        <a:t>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 dirty="0" err="1" smtClean="0"/>
                        <a:t>Rendici</a:t>
                      </a:r>
                      <a:r>
                        <a:rPr lang="es-ES_tradnl" dirty="0" err="1" smtClean="0"/>
                        <a:t>ón</a:t>
                      </a:r>
                      <a:endParaRPr lang="es-ES" dirty="0"/>
                    </a:p>
                  </a:txBody>
                  <a:tcPr/>
                </a:tc>
                <a:tc>
                  <a:txBody>
                    <a:bodyPr/>
                    <a:lstStyle/>
                    <a:p>
                      <a:endParaRPr lang="es-ES" dirty="0"/>
                    </a:p>
                  </a:txBody>
                  <a:tcPr/>
                </a:tc>
              </a:tr>
              <a:tr h="370840">
                <a:tc>
                  <a:txBody>
                    <a:bodyPr/>
                    <a:lstStyle/>
                    <a:p>
                      <a:r>
                        <a:rPr lang="es-ES" sz="1600" dirty="0" smtClean="0"/>
                        <a:t>Mantenimiento</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22-07-2015</a:t>
                      </a:r>
                      <a:endParaRPr lang="es-ES" sz="1600" dirty="0"/>
                    </a:p>
                  </a:txBody>
                  <a:tcPr/>
                </a:tc>
                <a:tc>
                  <a:txBody>
                    <a:bodyPr/>
                    <a:lstStyle/>
                    <a:p>
                      <a:endParaRPr lang="es-ES" sz="1600" dirty="0"/>
                    </a:p>
                  </a:txBody>
                  <a:tcPr/>
                </a:tc>
                <a:tc>
                  <a:txBody>
                    <a:bodyPr/>
                    <a:lstStyle/>
                    <a:p>
                      <a:r>
                        <a:rPr lang="es-ES" sz="1600" dirty="0" smtClean="0"/>
                        <a:t>24-11-2015</a:t>
                      </a:r>
                      <a:endParaRPr lang="es-ES" sz="1600" dirty="0"/>
                    </a:p>
                  </a:txBody>
                  <a:tcPr/>
                </a:tc>
                <a:tc>
                  <a:txBody>
                    <a:bodyPr/>
                    <a:lstStyle/>
                    <a:p>
                      <a:endParaRPr lang="es-ES" sz="1600"/>
                    </a:p>
                  </a:txBody>
                  <a:tcPr/>
                </a:tc>
              </a:tr>
              <a:tr h="370840">
                <a:tc>
                  <a:txBody>
                    <a:bodyPr/>
                    <a:lstStyle/>
                    <a:p>
                      <a:endParaRPr lang="es-ES" sz="1600"/>
                    </a:p>
                  </a:txBody>
                  <a:tcPr/>
                </a:tc>
                <a:tc>
                  <a:txBody>
                    <a:bodyPr/>
                    <a:lstStyle/>
                    <a:p>
                      <a:r>
                        <a:rPr lang="es-ES" sz="1600" dirty="0" smtClean="0"/>
                        <a:t>Fechas</a:t>
                      </a:r>
                      <a:endParaRPr lang="es-ES" sz="1600" dirty="0"/>
                    </a:p>
                  </a:txBody>
                  <a:tcPr/>
                </a:tc>
                <a:tc>
                  <a:txBody>
                    <a:bodyPr/>
                    <a:lstStyle/>
                    <a:p>
                      <a:r>
                        <a:rPr lang="es-ES" sz="1600" dirty="0" smtClean="0"/>
                        <a:t>06-03-2015</a:t>
                      </a:r>
                      <a:endParaRPr lang="es-ES" sz="1600" dirty="0"/>
                    </a:p>
                  </a:txBody>
                  <a:tcPr/>
                </a:tc>
                <a:tc>
                  <a:txBody>
                    <a:bodyPr/>
                    <a:lstStyle/>
                    <a:p>
                      <a:endParaRPr lang="es-ES" sz="1600" dirty="0"/>
                    </a:p>
                  </a:txBody>
                  <a:tcPr/>
                </a:tc>
                <a:tc>
                  <a:txBody>
                    <a:bodyPr/>
                    <a:lstStyle/>
                    <a:p>
                      <a:r>
                        <a:rPr lang="es-ES" sz="1600" dirty="0" smtClean="0"/>
                        <a:t>08-09-2015</a:t>
                      </a:r>
                      <a:endParaRPr lang="es-ES" sz="1600" dirty="0"/>
                    </a:p>
                  </a:txBody>
                  <a:tcPr/>
                </a:tc>
                <a:tc>
                  <a:txBody>
                    <a:bodyPr/>
                    <a:lstStyle/>
                    <a:p>
                      <a:endParaRPr lang="es-ES" sz="1600" dirty="0"/>
                    </a:p>
                  </a:txBody>
                  <a:tcPr/>
                </a:tc>
                <a:tc>
                  <a:txBody>
                    <a:bodyPr/>
                    <a:lstStyle/>
                    <a:p>
                      <a:endParaRPr lang="es-ES" sz="1600"/>
                    </a:p>
                  </a:txBody>
                  <a:tcPr/>
                </a:tc>
              </a:tr>
              <a:tr h="370840">
                <a:tc>
                  <a:txBody>
                    <a:bodyPr/>
                    <a:lstStyle/>
                    <a:p>
                      <a:r>
                        <a:rPr lang="es-ES" sz="1600" dirty="0" smtClean="0"/>
                        <a:t>Total Ingreso</a:t>
                      </a:r>
                      <a:endParaRPr lang="es-ES" sz="1600" dirty="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r>
                        <a:rPr lang="es-ES" sz="1600" dirty="0" smtClean="0">
                          <a:solidFill>
                            <a:srgbClr val="FF0000"/>
                          </a:solidFill>
                        </a:rPr>
                        <a:t>Total</a:t>
                      </a:r>
                      <a:r>
                        <a:rPr lang="es-ES" sz="1600" baseline="0" dirty="0" smtClean="0">
                          <a:solidFill>
                            <a:srgbClr val="FF0000"/>
                          </a:solidFill>
                        </a:rPr>
                        <a:t> Egreso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5" name="Rectángulo 4"/>
          <p:cNvSpPr/>
          <p:nvPr/>
        </p:nvSpPr>
        <p:spPr>
          <a:xfrm>
            <a:off x="1" y="5532353"/>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de Mantenimiento $1,200,000</a:t>
            </a:r>
          </a:p>
          <a:p>
            <a:r>
              <a:rPr lang="es-ES" b="1" dirty="0">
                <a:solidFill>
                  <a:srgbClr val="FFFF00"/>
                </a:solidFill>
              </a:rPr>
              <a:t>	</a:t>
            </a:r>
            <a:r>
              <a:rPr lang="es-ES" b="1" dirty="0" smtClean="0">
                <a:solidFill>
                  <a:srgbClr val="FFFF00"/>
                </a:solidFill>
              </a:rPr>
              <a:t>Egresos de Mantenimiento Rendido I. Municipalidad de Talca de $1,200,000 en 100%</a:t>
            </a:r>
            <a:endParaRPr lang="es-ES" dirty="0"/>
          </a:p>
        </p:txBody>
      </p:sp>
    </p:spTree>
    <p:extLst>
      <p:ext uri="{BB962C8B-B14F-4D97-AF65-F5344CB8AC3E}">
        <p14:creationId xmlns="" xmlns:p14="http://schemas.microsoft.com/office/powerpoint/2010/main" val="1224617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 xmlns:p14="http://schemas.microsoft.com/office/powerpoint/2010/main" val="2071065054"/>
              </p:ext>
            </p:extLst>
          </p:nvPr>
        </p:nvGraphicFramePr>
        <p:xfrm>
          <a:off x="-14285" y="528445"/>
          <a:ext cx="9143995" cy="1010920"/>
        </p:xfrm>
        <a:graphic>
          <a:graphicData uri="http://schemas.openxmlformats.org/drawingml/2006/table">
            <a:tbl>
              <a:tblPr firstRow="1" bandRow="1">
                <a:tableStyleId>{5C22544A-7EE6-4342-B048-85BDC9FD1C3A}</a:tableStyleId>
              </a:tblPr>
              <a:tblGrid>
                <a:gridCol w="1619670"/>
                <a:gridCol w="1152128"/>
                <a:gridCol w="1152128"/>
                <a:gridCol w="1224136"/>
                <a:gridCol w="1152128"/>
                <a:gridCol w="1584176"/>
                <a:gridCol w="1259629"/>
              </a:tblGrid>
              <a:tr h="370840">
                <a:tc gridSpan="2">
                  <a:txBody>
                    <a:bodyPr/>
                    <a:lstStyle/>
                    <a:p>
                      <a:r>
                        <a:rPr lang="es-ES" dirty="0" smtClean="0"/>
                        <a:t>Ingreso Caja</a:t>
                      </a:r>
                      <a:r>
                        <a:rPr lang="es-ES" baseline="0" dirty="0" smtClean="0"/>
                        <a:t> Chica Ley </a:t>
                      </a:r>
                      <a:r>
                        <a:rPr lang="es-ES" baseline="0" dirty="0" err="1" smtClean="0"/>
                        <a:t>Sep</a:t>
                      </a:r>
                      <a:endParaRPr lang="es-ES" dirty="0"/>
                    </a:p>
                  </a:txBody>
                  <a:tcPr/>
                </a:tc>
                <a:tc hMerge="1">
                  <a:txBody>
                    <a:bodyPr/>
                    <a:lstStyle/>
                    <a:p>
                      <a:endParaRPr lang="es-ES" dirty="0"/>
                    </a:p>
                  </a:txBody>
                  <a:tcPr/>
                </a:tc>
                <a:tc>
                  <a:txBody>
                    <a:bodyPr/>
                    <a:lstStyle/>
                    <a:p>
                      <a:r>
                        <a:rPr lang="es-ES" dirty="0" smtClean="0"/>
                        <a:t>$500,000</a:t>
                      </a:r>
                      <a:endParaRPr lang="es-ES" dirty="0"/>
                    </a:p>
                  </a:txBody>
                  <a:tcPr/>
                </a:tc>
                <a:tc>
                  <a:txBody>
                    <a:bodyPr/>
                    <a:lstStyle/>
                    <a:p>
                      <a:r>
                        <a:rPr lang="es-ES" dirty="0" smtClean="0"/>
                        <a:t>1º Cuota</a:t>
                      </a:r>
                      <a:endParaRPr lang="es-ES" dirty="0"/>
                    </a:p>
                  </a:txBody>
                  <a:tcPr/>
                </a:tc>
                <a:tc>
                  <a:txBody>
                    <a:bodyPr/>
                    <a:lstStyle/>
                    <a:p>
                      <a:endParaRPr lang="es-ES" dirty="0"/>
                    </a:p>
                  </a:txBody>
                  <a:tcPr/>
                </a:tc>
                <a:tc>
                  <a:txBody>
                    <a:bodyPr/>
                    <a:lstStyle/>
                    <a:p>
                      <a:r>
                        <a:rPr lang="es-ES_tradnl" dirty="0" smtClean="0"/>
                        <a:t>Fecha Rendición</a:t>
                      </a:r>
                      <a:endParaRPr lang="es-ES" dirty="0"/>
                    </a:p>
                  </a:txBody>
                  <a:tcPr/>
                </a:tc>
                <a:tc>
                  <a:txBody>
                    <a:bodyPr/>
                    <a:lstStyle/>
                    <a:p>
                      <a:r>
                        <a:rPr lang="es-ES" dirty="0" smtClean="0"/>
                        <a:t>Total Rendido</a:t>
                      </a:r>
                      <a:endParaRPr lang="es-ES" dirty="0"/>
                    </a:p>
                  </a:txBody>
                  <a:tcPr/>
                </a:tc>
              </a:tr>
              <a:tr h="370840">
                <a:tc>
                  <a:txBody>
                    <a:bodyPr/>
                    <a:lstStyle/>
                    <a:p>
                      <a:endParaRPr lang="es-ES" sz="1600" dirty="0"/>
                    </a:p>
                  </a:txBody>
                  <a:tcPr/>
                </a:tc>
                <a:tc>
                  <a:txBody>
                    <a:bodyPr/>
                    <a:lstStyle/>
                    <a:p>
                      <a:r>
                        <a:rPr lang="es-ES" sz="1600" dirty="0" smtClean="0"/>
                        <a:t>Fecha</a:t>
                      </a:r>
                      <a:endParaRPr lang="es-ES" sz="1600" dirty="0"/>
                    </a:p>
                  </a:txBody>
                  <a:tcPr/>
                </a:tc>
                <a:tc>
                  <a:txBody>
                    <a:bodyPr/>
                    <a:lstStyle/>
                    <a:p>
                      <a:r>
                        <a:rPr lang="es-ES" sz="1600" dirty="0" smtClean="0"/>
                        <a:t>07-10-2015</a:t>
                      </a:r>
                      <a:endParaRPr lang="es-ES" sz="1600" dirty="0"/>
                    </a:p>
                  </a:txBody>
                  <a:tcPr/>
                </a:tc>
                <a:tc>
                  <a:txBody>
                    <a:bodyPr/>
                    <a:lstStyle/>
                    <a:p>
                      <a:r>
                        <a:rPr lang="es-ES" sz="1600" dirty="0" smtClean="0"/>
                        <a:t>$0</a:t>
                      </a:r>
                      <a:endParaRPr lang="es-ES" sz="1600" dirty="0"/>
                    </a:p>
                  </a:txBody>
                  <a:tcPr/>
                </a:tc>
                <a:tc>
                  <a:txBody>
                    <a:bodyPr/>
                    <a:lstStyle/>
                    <a:p>
                      <a:r>
                        <a:rPr lang="es-ES" sz="1600" dirty="0" smtClean="0"/>
                        <a:t>10-15-2015</a:t>
                      </a:r>
                      <a:endParaRPr lang="es-ES" sz="1600" dirty="0"/>
                    </a:p>
                  </a:txBody>
                  <a:tcPr/>
                </a:tc>
                <a:tc>
                  <a:txBody>
                    <a:bodyPr/>
                    <a:lstStyle/>
                    <a:p>
                      <a:r>
                        <a:rPr lang="es-ES" sz="1600" dirty="0" smtClean="0"/>
                        <a:t>05-05-2015</a:t>
                      </a:r>
                      <a:endParaRPr lang="es-ES" sz="1600" dirty="0"/>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107504" y="1735153"/>
            <a:ext cx="9143994" cy="1200329"/>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Caja Chica Ley </a:t>
            </a:r>
            <a:r>
              <a:rPr lang="es-ES" b="1" dirty="0" err="1" smtClean="0">
                <a:solidFill>
                  <a:srgbClr val="FFFF00"/>
                </a:solidFill>
              </a:rPr>
              <a:t>Sep</a:t>
            </a:r>
            <a:r>
              <a:rPr lang="es-ES" b="1" dirty="0" smtClean="0">
                <a:solidFill>
                  <a:srgbClr val="FFFF00"/>
                </a:solidFill>
              </a:rPr>
              <a:t> 2015 : </a:t>
            </a:r>
          </a:p>
          <a:p>
            <a:r>
              <a:rPr lang="es-ES" b="1" dirty="0">
                <a:solidFill>
                  <a:srgbClr val="FFFF00"/>
                </a:solidFill>
              </a:rPr>
              <a:t>	</a:t>
            </a:r>
            <a:r>
              <a:rPr lang="es-ES" b="1" dirty="0" smtClean="0">
                <a:solidFill>
                  <a:srgbClr val="FFFF00"/>
                </a:solidFill>
              </a:rPr>
              <a:t>Ingreso $500,000</a:t>
            </a:r>
          </a:p>
          <a:p>
            <a:r>
              <a:rPr lang="es-ES" b="1" dirty="0">
                <a:solidFill>
                  <a:srgbClr val="FFFF00"/>
                </a:solidFill>
              </a:rPr>
              <a:t>	</a:t>
            </a:r>
            <a:r>
              <a:rPr lang="es-ES" b="1" dirty="0" smtClean="0">
                <a:solidFill>
                  <a:srgbClr val="FFFF00"/>
                </a:solidFill>
              </a:rPr>
              <a:t>Egreso Caja Chica Ley </a:t>
            </a:r>
            <a:r>
              <a:rPr lang="es-ES" b="1" dirty="0" err="1" smtClean="0">
                <a:solidFill>
                  <a:srgbClr val="FFFF00"/>
                </a:solidFill>
              </a:rPr>
              <a:t>Sep</a:t>
            </a:r>
            <a:r>
              <a:rPr lang="es-ES" b="1" dirty="0" smtClean="0">
                <a:solidFill>
                  <a:srgbClr val="FFFF00"/>
                </a:solidFill>
              </a:rPr>
              <a:t> es Rendida DAEM Talca $500,000</a:t>
            </a:r>
            <a:endParaRPr lang="es-ES" dirty="0"/>
          </a:p>
        </p:txBody>
      </p:sp>
      <p:graphicFrame>
        <p:nvGraphicFramePr>
          <p:cNvPr id="4" name="Tabla 3"/>
          <p:cNvGraphicFramePr>
            <a:graphicFrameLocks noGrp="1"/>
          </p:cNvGraphicFramePr>
          <p:nvPr>
            <p:extLst>
              <p:ext uri="{D42A27DB-BD31-4B8C-83A1-F6EECF244321}">
                <p14:modId xmlns="" xmlns:p14="http://schemas.microsoft.com/office/powerpoint/2010/main" val="2003086469"/>
              </p:ext>
            </p:extLst>
          </p:nvPr>
        </p:nvGraphicFramePr>
        <p:xfrm>
          <a:off x="-14290" y="3527623"/>
          <a:ext cx="9144000" cy="741680"/>
        </p:xfrm>
        <a:graphic>
          <a:graphicData uri="http://schemas.openxmlformats.org/drawingml/2006/table">
            <a:tbl>
              <a:tblPr firstRow="1" bandRow="1">
                <a:tableStyleId>{5C22544A-7EE6-4342-B048-85BDC9FD1C3A}</a:tableStyleId>
              </a:tblPr>
              <a:tblGrid>
                <a:gridCol w="1828800"/>
                <a:gridCol w="1303040"/>
                <a:gridCol w="2354560"/>
                <a:gridCol w="1828800"/>
                <a:gridCol w="1828800"/>
              </a:tblGrid>
              <a:tr h="370840">
                <a:tc gridSpan="2">
                  <a:txBody>
                    <a:bodyPr/>
                    <a:lstStyle/>
                    <a:p>
                      <a:r>
                        <a:rPr lang="es-ES" dirty="0" smtClean="0"/>
                        <a:t>Ingreso por Certificados 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Certificados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$0</a:t>
                      </a:r>
                      <a:endParaRPr lang="es-ES" sz="1600" dirty="0"/>
                    </a:p>
                  </a:txBody>
                  <a:tcPr/>
                </a:tc>
                <a:tc>
                  <a:txBody>
                    <a:bodyPr/>
                    <a:lstStyle/>
                    <a:p>
                      <a:endParaRPr lang="es-ES" sz="1600"/>
                    </a:p>
                  </a:txBody>
                  <a:tcPr/>
                </a:tc>
                <a:tc>
                  <a:txBody>
                    <a:bodyPr/>
                    <a:lstStyle/>
                    <a:p>
                      <a:r>
                        <a:rPr lang="es-ES" sz="1600" dirty="0" smtClean="0"/>
                        <a:t>Enero a Diciembre</a:t>
                      </a:r>
                      <a:endParaRPr lang="es-ES" sz="1600" dirty="0"/>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5" name="Rectángulo 4"/>
          <p:cNvSpPr/>
          <p:nvPr/>
        </p:nvSpPr>
        <p:spPr>
          <a:xfrm>
            <a:off x="107504" y="4869160"/>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Certificado Enero a Diciembre 2015: $1,343,000</a:t>
            </a:r>
          </a:p>
          <a:p>
            <a:r>
              <a:rPr lang="es-ES" b="1" dirty="0">
                <a:solidFill>
                  <a:srgbClr val="FFFF00"/>
                </a:solidFill>
              </a:rPr>
              <a:t>	</a:t>
            </a:r>
            <a:r>
              <a:rPr lang="es-ES" b="1" dirty="0" smtClean="0">
                <a:solidFill>
                  <a:srgbClr val="FFFF00"/>
                </a:solidFill>
              </a:rPr>
              <a:t>Egreso Certificados depositado I. Municipalidad de Talca $1,343,000</a:t>
            </a:r>
            <a:endParaRPr lang="es-ES" dirty="0"/>
          </a:p>
        </p:txBody>
      </p:sp>
    </p:spTree>
    <p:extLst>
      <p:ext uri="{BB962C8B-B14F-4D97-AF65-F5344CB8AC3E}">
        <p14:creationId xmlns="" xmlns:p14="http://schemas.microsoft.com/office/powerpoint/2010/main" val="235104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 xmlns:p14="http://schemas.microsoft.com/office/powerpoint/2010/main" val="139863078"/>
              </p:ext>
            </p:extLst>
          </p:nvPr>
        </p:nvGraphicFramePr>
        <p:xfrm>
          <a:off x="-3" y="548680"/>
          <a:ext cx="9144000" cy="1112520"/>
        </p:xfrm>
        <a:graphic>
          <a:graphicData uri="http://schemas.openxmlformats.org/drawingml/2006/table">
            <a:tbl>
              <a:tblPr firstRow="1" bandRow="1">
                <a:tableStyleId>{5C22544A-7EE6-4342-B048-85BDC9FD1C3A}</a:tableStyleId>
              </a:tblPr>
              <a:tblGrid>
                <a:gridCol w="1828800"/>
                <a:gridCol w="1303040"/>
                <a:gridCol w="2160240"/>
                <a:gridCol w="2023120"/>
                <a:gridCol w="1828800"/>
              </a:tblGrid>
              <a:tr h="370840">
                <a:tc gridSpan="2">
                  <a:txBody>
                    <a:bodyPr/>
                    <a:lstStyle/>
                    <a:p>
                      <a:r>
                        <a:rPr lang="es-ES" dirty="0" smtClean="0"/>
                        <a:t>Ingreso por Matriculas</a:t>
                      </a:r>
                      <a:r>
                        <a:rPr lang="es-ES" baseline="0" dirty="0" smtClean="0"/>
                        <a:t> </a:t>
                      </a:r>
                      <a:r>
                        <a:rPr lang="es-ES" dirty="0" smtClean="0"/>
                        <a:t>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Matricula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$0</a:t>
                      </a:r>
                      <a:endParaRPr lang="es-ES" sz="1600" dirty="0"/>
                    </a:p>
                  </a:txBody>
                  <a:tcPr/>
                </a:tc>
                <a:tc>
                  <a:txBody>
                    <a:bodyPr/>
                    <a:lstStyle/>
                    <a:p>
                      <a:endParaRPr lang="es-ES" sz="1600" dirty="0"/>
                    </a:p>
                  </a:txBody>
                  <a:tcPr/>
                </a:tc>
                <a:tc>
                  <a:txBody>
                    <a:bodyPr/>
                    <a:lstStyle/>
                    <a:p>
                      <a:r>
                        <a:rPr lang="es-ES" sz="1600" dirty="0" smtClean="0"/>
                        <a:t>Enero a Diciembre</a:t>
                      </a:r>
                      <a:endParaRPr lang="es-ES" sz="1600" dirty="0"/>
                    </a:p>
                  </a:txBody>
                  <a:tcPr/>
                </a:tc>
                <a:tc>
                  <a:txBody>
                    <a:bodyPr/>
                    <a:lstStyle/>
                    <a:p>
                      <a:endParaRPr lang="es-ES" sz="1600" dirty="0">
                        <a:solidFill>
                          <a:srgbClr val="FF0000"/>
                        </a:solidFill>
                      </a:endParaRPr>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Depositado I. </a:t>
                      </a:r>
                      <a:r>
                        <a:rPr lang="es-ES" sz="1600" dirty="0" err="1" smtClean="0">
                          <a:solidFill>
                            <a:srgbClr val="FF0000"/>
                          </a:solidFill>
                        </a:rPr>
                        <a:t>Munic</a:t>
                      </a:r>
                      <a:r>
                        <a:rPr lang="es-ES" sz="1600" dirty="0" smtClean="0">
                          <a:solidFill>
                            <a:srgbClr val="FF0000"/>
                          </a:solidFill>
                        </a:rPr>
                        <a:t>.</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107504" y="1844824"/>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Matricula durante el 2015 es $1,0350,000</a:t>
            </a:r>
          </a:p>
          <a:p>
            <a:r>
              <a:rPr lang="es-ES" b="1" dirty="0">
                <a:solidFill>
                  <a:srgbClr val="FFFF00"/>
                </a:solidFill>
              </a:rPr>
              <a:t>	</a:t>
            </a:r>
            <a:r>
              <a:rPr lang="es-ES" b="1" dirty="0" smtClean="0">
                <a:solidFill>
                  <a:srgbClr val="FFFF00"/>
                </a:solidFill>
              </a:rPr>
              <a:t>Egresos de Matricula depositada I. Municipalidad de Talca es $1,035,000</a:t>
            </a:r>
            <a:endParaRPr lang="es-ES" dirty="0"/>
          </a:p>
        </p:txBody>
      </p:sp>
      <p:graphicFrame>
        <p:nvGraphicFramePr>
          <p:cNvPr id="4" name="Tabla 3"/>
          <p:cNvGraphicFramePr>
            <a:graphicFrameLocks noGrp="1"/>
          </p:cNvGraphicFramePr>
          <p:nvPr>
            <p:extLst>
              <p:ext uri="{D42A27DB-BD31-4B8C-83A1-F6EECF244321}">
                <p14:modId xmlns="" xmlns:p14="http://schemas.microsoft.com/office/powerpoint/2010/main" val="299872531"/>
              </p:ext>
            </p:extLst>
          </p:nvPr>
        </p:nvGraphicFramePr>
        <p:xfrm>
          <a:off x="2" y="3501008"/>
          <a:ext cx="9143995" cy="1010920"/>
        </p:xfrm>
        <a:graphic>
          <a:graphicData uri="http://schemas.openxmlformats.org/drawingml/2006/table">
            <a:tbl>
              <a:tblPr firstRow="1" bandRow="1">
                <a:tableStyleId>{5C22544A-7EE6-4342-B048-85BDC9FD1C3A}</a:tableStyleId>
              </a:tblPr>
              <a:tblGrid>
                <a:gridCol w="1835694"/>
                <a:gridCol w="1224136"/>
                <a:gridCol w="1080120"/>
                <a:gridCol w="1224136"/>
                <a:gridCol w="1167339"/>
                <a:gridCol w="1306285"/>
                <a:gridCol w="1306285"/>
              </a:tblGrid>
              <a:tr h="120248">
                <a:tc>
                  <a:txBody>
                    <a:bodyPr/>
                    <a:lstStyle/>
                    <a:p>
                      <a:r>
                        <a:rPr lang="es-ES" dirty="0" smtClean="0"/>
                        <a:t>Ingreso</a:t>
                      </a:r>
                      <a:r>
                        <a:rPr lang="es-ES" baseline="0" dirty="0" smtClean="0"/>
                        <a:t> Fondos Apoyo </a:t>
                      </a:r>
                      <a:r>
                        <a:rPr lang="es-ES" baseline="0" dirty="0" err="1" smtClean="0"/>
                        <a:t>Educaci</a:t>
                      </a:r>
                      <a:r>
                        <a:rPr lang="es-ES_tradnl" baseline="0" dirty="0" err="1" smtClean="0"/>
                        <a:t>ón</a:t>
                      </a:r>
                      <a:endParaRPr lang="es-ES" dirty="0"/>
                    </a:p>
                  </a:txBody>
                  <a:tcPr/>
                </a:tc>
                <a:tc>
                  <a:txBody>
                    <a:bodyPr/>
                    <a:lstStyle/>
                    <a:p>
                      <a:r>
                        <a:rPr lang="es-ES" dirty="0" smtClean="0"/>
                        <a:t>$0</a:t>
                      </a:r>
                      <a:endParaRPr lang="es-ES" dirty="0"/>
                    </a:p>
                  </a:txBody>
                  <a:tcPr/>
                </a:tc>
                <a:tc>
                  <a:txBody>
                    <a:bodyPr/>
                    <a:lstStyle/>
                    <a:p>
                      <a:r>
                        <a:rPr lang="es-ES" dirty="0" smtClean="0"/>
                        <a:t>1º Cuota</a:t>
                      </a:r>
                      <a:endParaRPr lang="es-ES" dirty="0"/>
                    </a:p>
                  </a:txBody>
                  <a:tcPr/>
                </a:tc>
                <a:tc>
                  <a:txBody>
                    <a:bodyPr/>
                    <a:lstStyle/>
                    <a:p>
                      <a:r>
                        <a:rPr lang="es-ES" dirty="0" smtClean="0"/>
                        <a:t>Fecha </a:t>
                      </a:r>
                      <a:r>
                        <a:rPr lang="es-ES" dirty="0" err="1" smtClean="0"/>
                        <a:t>Rendic</a:t>
                      </a:r>
                      <a:r>
                        <a:rPr lang="es-ES_tradnl" dirty="0" err="1" smtClean="0"/>
                        <a:t>ión</a:t>
                      </a:r>
                      <a:endParaRPr lang="es-ES" dirty="0"/>
                    </a:p>
                  </a:txBody>
                  <a:tcPr/>
                </a:tc>
                <a:tc>
                  <a:txBody>
                    <a:bodyPr/>
                    <a:lstStyle/>
                    <a:p>
                      <a:r>
                        <a:rPr lang="es-ES" dirty="0" smtClean="0"/>
                        <a:t>2º</a:t>
                      </a:r>
                      <a:r>
                        <a:rPr lang="es-ES" baseline="0" dirty="0" smtClean="0"/>
                        <a:t> Cuota</a:t>
                      </a:r>
                      <a:endParaRPr lang="es-ES" dirty="0"/>
                    </a:p>
                  </a:txBody>
                  <a:tcPr/>
                </a:tc>
                <a:tc>
                  <a:txBody>
                    <a:bodyPr/>
                    <a:lstStyle/>
                    <a:p>
                      <a:r>
                        <a:rPr lang="es-ES" dirty="0" smtClean="0"/>
                        <a:t>Fecha </a:t>
                      </a:r>
                      <a:r>
                        <a:rPr lang="es-ES" dirty="0" err="1" smtClean="0"/>
                        <a:t>Rendici</a:t>
                      </a:r>
                      <a:r>
                        <a:rPr lang="es-ES_tradnl" dirty="0" err="1" smtClean="0"/>
                        <a:t>ón</a:t>
                      </a:r>
                      <a:endParaRPr lang="es-ES" dirty="0"/>
                    </a:p>
                  </a:txBody>
                  <a:tcPr/>
                </a:tc>
                <a:tc>
                  <a:txBody>
                    <a:bodyPr/>
                    <a:lstStyle/>
                    <a:p>
                      <a:r>
                        <a:rPr lang="es-ES" dirty="0" smtClean="0"/>
                        <a:t>Total Rendido</a:t>
                      </a:r>
                      <a:endParaRPr lang="es-ES" dirty="0"/>
                    </a:p>
                  </a:txBody>
                  <a:tcPr/>
                </a:tc>
              </a:tr>
              <a:tr h="370840">
                <a:tc>
                  <a:txBody>
                    <a:bodyPr/>
                    <a:lstStyle/>
                    <a:p>
                      <a:r>
                        <a:rPr lang="es-ES" sz="1600" dirty="0" smtClean="0"/>
                        <a:t>Fecha</a:t>
                      </a:r>
                      <a:endParaRPr lang="es-ES" sz="1600" dirty="0"/>
                    </a:p>
                  </a:txBody>
                  <a:tcPr/>
                </a:tc>
                <a:tc>
                  <a:txBody>
                    <a:bodyPr/>
                    <a:lstStyle/>
                    <a:p>
                      <a:r>
                        <a:rPr lang="es-ES" sz="1600" dirty="0" smtClean="0"/>
                        <a:t>10-14-2015</a:t>
                      </a:r>
                      <a:endParaRPr lang="es-ES" sz="1600" dirty="0"/>
                    </a:p>
                  </a:txBody>
                  <a:tcPr/>
                </a:tc>
                <a:tc>
                  <a:txBody>
                    <a:bodyPr/>
                    <a:lstStyle/>
                    <a:p>
                      <a:r>
                        <a:rPr lang="es-ES" sz="1600" dirty="0" smtClean="0"/>
                        <a:t>$0</a:t>
                      </a:r>
                      <a:endParaRPr lang="es-ES" sz="1600" dirty="0"/>
                    </a:p>
                  </a:txBody>
                  <a:tcPr/>
                </a:tc>
                <a:tc>
                  <a:txBody>
                    <a:bodyPr/>
                    <a:lstStyle/>
                    <a:p>
                      <a:r>
                        <a:rPr lang="es-ES" sz="1600" dirty="0" smtClean="0"/>
                        <a:t>11-19-2015</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$0</a:t>
                      </a:r>
                      <a:endParaRPr lang="es-ES" sz="1600" dirty="0"/>
                    </a:p>
                  </a:txBody>
                  <a:tcPr/>
                </a:tc>
              </a:tr>
            </a:tbl>
          </a:graphicData>
        </a:graphic>
      </p:graphicFrame>
      <p:sp>
        <p:nvSpPr>
          <p:cNvPr id="5" name="Rectángulo 4"/>
          <p:cNvSpPr/>
          <p:nvPr/>
        </p:nvSpPr>
        <p:spPr>
          <a:xfrm>
            <a:off x="107504" y="4783117"/>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Fondos apoyo educacional por $600,000</a:t>
            </a:r>
          </a:p>
          <a:p>
            <a:r>
              <a:rPr lang="es-ES" b="1" dirty="0">
                <a:solidFill>
                  <a:srgbClr val="FFFF00"/>
                </a:solidFill>
              </a:rPr>
              <a:t>	</a:t>
            </a:r>
            <a:r>
              <a:rPr lang="es-ES" b="1" dirty="0" smtClean="0">
                <a:solidFill>
                  <a:srgbClr val="FFFF00"/>
                </a:solidFill>
              </a:rPr>
              <a:t>Egresos Rendidos DAEM Talca por un valor de $600,000</a:t>
            </a:r>
            <a:endParaRPr lang="es-ES" dirty="0"/>
          </a:p>
        </p:txBody>
      </p:sp>
    </p:spTree>
    <p:extLst>
      <p:ext uri="{BB962C8B-B14F-4D97-AF65-F5344CB8AC3E}">
        <p14:creationId xmlns="" xmlns:p14="http://schemas.microsoft.com/office/powerpoint/2010/main" val="990784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14290"/>
            <a:ext cx="8784976" cy="369332"/>
          </a:xfrm>
          <a:prstGeom prst="rect">
            <a:avLst/>
          </a:prstGeom>
        </p:spPr>
        <p:txBody>
          <a:bodyPr wrap="square">
            <a:spAutoFit/>
          </a:bodyPr>
          <a:lstStyle/>
          <a:p>
            <a:pPr algn="ctr"/>
            <a:r>
              <a:rPr lang="es-ES" b="1" i="1" dirty="0" smtClean="0">
                <a:solidFill>
                  <a:srgbClr val="FFFF00"/>
                </a:solidFill>
              </a:rPr>
              <a:t>Altas Proyecto Ley SEP 2015</a:t>
            </a:r>
            <a:endParaRPr lang="es-ES" dirty="0"/>
          </a:p>
        </p:txBody>
      </p:sp>
      <p:graphicFrame>
        <p:nvGraphicFramePr>
          <p:cNvPr id="9" name="8 Tabla"/>
          <p:cNvGraphicFramePr>
            <a:graphicFrameLocks noGrp="1"/>
          </p:cNvGraphicFramePr>
          <p:nvPr/>
        </p:nvGraphicFramePr>
        <p:xfrm>
          <a:off x="0" y="785794"/>
          <a:ext cx="9144000" cy="5955336"/>
        </p:xfrm>
        <a:graphic>
          <a:graphicData uri="http://schemas.openxmlformats.org/drawingml/2006/table">
            <a:tbl>
              <a:tblPr firstRow="1" bandRow="1">
                <a:tableStyleId>{5C22544A-7EE6-4342-B048-85BDC9FD1C3A}</a:tableStyleId>
              </a:tblPr>
              <a:tblGrid>
                <a:gridCol w="5214942"/>
                <a:gridCol w="1143008"/>
                <a:gridCol w="1357322"/>
                <a:gridCol w="1428728"/>
              </a:tblGrid>
              <a:tr h="439617">
                <a:tc>
                  <a:txBody>
                    <a:bodyPr/>
                    <a:lstStyle/>
                    <a:p>
                      <a:r>
                        <a:rPr lang="es-CL" dirty="0" smtClean="0"/>
                        <a:t>Especies</a:t>
                      </a:r>
                      <a:endParaRPr lang="es-CL" dirty="0"/>
                    </a:p>
                  </a:txBody>
                  <a:tcPr/>
                </a:tc>
                <a:tc>
                  <a:txBody>
                    <a:bodyPr/>
                    <a:lstStyle/>
                    <a:p>
                      <a:r>
                        <a:rPr lang="es-CL" dirty="0" smtClean="0"/>
                        <a:t>Cantidad</a:t>
                      </a:r>
                      <a:endParaRPr lang="es-CL" dirty="0"/>
                    </a:p>
                  </a:txBody>
                  <a:tcPr/>
                </a:tc>
                <a:tc>
                  <a:txBody>
                    <a:bodyPr/>
                    <a:lstStyle/>
                    <a:p>
                      <a:r>
                        <a:rPr lang="es-CL" dirty="0" smtClean="0"/>
                        <a:t>Valor </a:t>
                      </a:r>
                      <a:r>
                        <a:rPr lang="es-CL" dirty="0" err="1" smtClean="0"/>
                        <a:t>Unit</a:t>
                      </a:r>
                      <a:r>
                        <a:rPr lang="es-CL" dirty="0" smtClean="0"/>
                        <a:t>.</a:t>
                      </a:r>
                      <a:endParaRPr lang="es-CL" dirty="0"/>
                    </a:p>
                  </a:txBody>
                  <a:tcPr/>
                </a:tc>
                <a:tc>
                  <a:txBody>
                    <a:bodyPr/>
                    <a:lstStyle/>
                    <a:p>
                      <a:r>
                        <a:rPr lang="es-CL" dirty="0" smtClean="0"/>
                        <a:t>Valor Total</a:t>
                      </a:r>
                      <a:endParaRPr lang="es-CL" dirty="0"/>
                    </a:p>
                  </a:txBody>
                  <a:tcPr/>
                </a:tc>
              </a:tr>
              <a:tr h="439617">
                <a:tc>
                  <a:txBody>
                    <a:bodyPr/>
                    <a:lstStyle/>
                    <a:p>
                      <a:r>
                        <a:rPr lang="es-CL" sz="1300" dirty="0" smtClean="0"/>
                        <a:t>Pizarra</a:t>
                      </a:r>
                      <a:r>
                        <a:rPr lang="es-CL" sz="1300" baseline="0" dirty="0" smtClean="0"/>
                        <a:t> interactiva digital, </a:t>
                      </a:r>
                      <a:r>
                        <a:rPr lang="es-CL" sz="1300" baseline="0" dirty="0" err="1" smtClean="0"/>
                        <a:t>mod</a:t>
                      </a:r>
                      <a:r>
                        <a:rPr lang="es-CL" sz="1300" baseline="0" dirty="0" smtClean="0"/>
                        <a:t>. 5b885, marca </a:t>
                      </a:r>
                      <a:r>
                        <a:rPr lang="es-CL" sz="1300" baseline="0" dirty="0" err="1" smtClean="0"/>
                        <a:t>smart</a:t>
                      </a:r>
                      <a:endParaRPr lang="es-CL" sz="1300" dirty="0"/>
                    </a:p>
                  </a:txBody>
                  <a:tcPr/>
                </a:tc>
                <a:tc>
                  <a:txBody>
                    <a:bodyPr/>
                    <a:lstStyle/>
                    <a:p>
                      <a:r>
                        <a:rPr lang="es-CL" sz="1300" dirty="0" smtClean="0"/>
                        <a:t>4</a:t>
                      </a:r>
                      <a:endParaRPr lang="es-CL" sz="1300" dirty="0"/>
                    </a:p>
                  </a:txBody>
                  <a:tcPr/>
                </a:tc>
                <a:tc>
                  <a:txBody>
                    <a:bodyPr/>
                    <a:lstStyle/>
                    <a:p>
                      <a:r>
                        <a:rPr lang="es-CL" sz="1300" dirty="0" smtClean="0"/>
                        <a:t>1.190.000</a:t>
                      </a:r>
                      <a:endParaRPr lang="es-CL" sz="1300" dirty="0"/>
                    </a:p>
                  </a:txBody>
                  <a:tcPr/>
                </a:tc>
                <a:tc>
                  <a:txBody>
                    <a:bodyPr/>
                    <a:lstStyle/>
                    <a:p>
                      <a:r>
                        <a:rPr lang="es-CL" sz="1300" dirty="0" smtClean="0"/>
                        <a:t>4.760.000</a:t>
                      </a:r>
                      <a:endParaRPr lang="es-CL" sz="1300" dirty="0"/>
                    </a:p>
                  </a:txBody>
                  <a:tcPr/>
                </a:tc>
              </a:tr>
              <a:tr h="439617">
                <a:tc>
                  <a:txBody>
                    <a:bodyPr/>
                    <a:lstStyle/>
                    <a:p>
                      <a:r>
                        <a:rPr lang="es-CL" sz="1300" dirty="0" smtClean="0"/>
                        <a:t>Proyector marca </a:t>
                      </a:r>
                      <a:r>
                        <a:rPr lang="es-CL" sz="1300" dirty="0" err="1" smtClean="0"/>
                        <a:t>creston</a:t>
                      </a:r>
                      <a:r>
                        <a:rPr lang="es-CL" sz="1300" dirty="0" smtClean="0"/>
                        <a:t>, </a:t>
                      </a:r>
                      <a:r>
                        <a:rPr lang="es-CL" sz="1300" dirty="0" err="1" smtClean="0"/>
                        <a:t>mod</a:t>
                      </a:r>
                      <a:r>
                        <a:rPr lang="es-CL" sz="1300" dirty="0" smtClean="0"/>
                        <a:t>. Uf70, series: b012gfo6r0190-289-101-292</a:t>
                      </a:r>
                      <a:endParaRPr lang="es-CL" sz="1300" dirty="0"/>
                    </a:p>
                  </a:txBody>
                  <a:tcPr/>
                </a:tc>
                <a:tc>
                  <a:txBody>
                    <a:bodyPr/>
                    <a:lstStyle/>
                    <a:p>
                      <a:r>
                        <a:rPr lang="es-CL" sz="1300" dirty="0" smtClean="0"/>
                        <a:t>4</a:t>
                      </a:r>
                      <a:endParaRPr lang="es-CL" sz="1300" dirty="0"/>
                    </a:p>
                  </a:txBody>
                  <a:tcPr/>
                </a:tc>
                <a:tc>
                  <a:txBody>
                    <a:bodyPr/>
                    <a:lstStyle/>
                    <a:p>
                      <a:r>
                        <a:rPr lang="es-CL" sz="1300" dirty="0" smtClean="0"/>
                        <a:t>595.000</a:t>
                      </a:r>
                      <a:endParaRPr lang="es-CL" sz="1300" dirty="0"/>
                    </a:p>
                  </a:txBody>
                  <a:tcPr/>
                </a:tc>
                <a:tc>
                  <a:txBody>
                    <a:bodyPr/>
                    <a:lstStyle/>
                    <a:p>
                      <a:r>
                        <a:rPr lang="es-CL" sz="1300" dirty="0" smtClean="0"/>
                        <a:t>2.380.000</a:t>
                      </a:r>
                      <a:endParaRPr lang="es-CL" sz="1300" dirty="0"/>
                    </a:p>
                  </a:txBody>
                  <a:tcPr/>
                </a:tc>
              </a:tr>
              <a:tr h="439617">
                <a:tc>
                  <a:txBody>
                    <a:bodyPr/>
                    <a:lstStyle/>
                    <a:p>
                      <a:r>
                        <a:rPr lang="es-CL" sz="1300" dirty="0" smtClean="0"/>
                        <a:t>Estante de madera 2 puertas abatibles de 0,80x0,35x1,63</a:t>
                      </a:r>
                      <a:r>
                        <a:rPr lang="es-CL" sz="1300" baseline="0" dirty="0" smtClean="0"/>
                        <a:t> </a:t>
                      </a:r>
                      <a:r>
                        <a:rPr lang="es-CL" sz="1300" baseline="0" dirty="0" err="1" smtClean="0"/>
                        <a:t>mts</a:t>
                      </a:r>
                      <a:r>
                        <a:rPr lang="es-CL" sz="1300" baseline="0" dirty="0" smtClean="0"/>
                        <a:t>.</a:t>
                      </a:r>
                      <a:endParaRPr lang="es-CL" sz="1300" dirty="0"/>
                    </a:p>
                  </a:txBody>
                  <a:tcPr/>
                </a:tc>
                <a:tc>
                  <a:txBody>
                    <a:bodyPr/>
                    <a:lstStyle/>
                    <a:p>
                      <a:r>
                        <a:rPr lang="es-CL" sz="1300" dirty="0" smtClean="0"/>
                        <a:t>10</a:t>
                      </a:r>
                      <a:endParaRPr lang="es-CL" sz="1300" dirty="0"/>
                    </a:p>
                  </a:txBody>
                  <a:tcPr/>
                </a:tc>
                <a:tc>
                  <a:txBody>
                    <a:bodyPr/>
                    <a:lstStyle/>
                    <a:p>
                      <a:r>
                        <a:rPr lang="es-CL" sz="1300" dirty="0" smtClean="0"/>
                        <a:t>130.324</a:t>
                      </a:r>
                      <a:endParaRPr lang="es-CL" sz="1300" dirty="0"/>
                    </a:p>
                  </a:txBody>
                  <a:tcPr/>
                </a:tc>
                <a:tc>
                  <a:txBody>
                    <a:bodyPr/>
                    <a:lstStyle/>
                    <a:p>
                      <a:r>
                        <a:rPr lang="es-CL" sz="1300" dirty="0" smtClean="0"/>
                        <a:t>1.303.240</a:t>
                      </a:r>
                      <a:endParaRPr lang="es-CL" sz="1300" dirty="0"/>
                    </a:p>
                  </a:txBody>
                  <a:tcPr/>
                </a:tc>
              </a:tr>
              <a:tr h="439617">
                <a:tc>
                  <a:txBody>
                    <a:bodyPr/>
                    <a:lstStyle/>
                    <a:p>
                      <a:r>
                        <a:rPr lang="es-CL" sz="1300" dirty="0" smtClean="0"/>
                        <a:t>Microscopio binocular,</a:t>
                      </a:r>
                      <a:r>
                        <a:rPr lang="es-CL" sz="1300" baseline="0" dirty="0" smtClean="0"/>
                        <a:t> marca </a:t>
                      </a:r>
                      <a:r>
                        <a:rPr lang="es-CL" sz="1300" baseline="0" dirty="0" err="1" smtClean="0"/>
                        <a:t>bodelin</a:t>
                      </a:r>
                      <a:r>
                        <a:rPr lang="es-CL" sz="1300" baseline="0" dirty="0" smtClean="0"/>
                        <a:t>, </a:t>
                      </a:r>
                      <a:r>
                        <a:rPr lang="es-CL" sz="1300" baseline="0" dirty="0" err="1" smtClean="0"/>
                        <a:t>mod</a:t>
                      </a:r>
                      <a:r>
                        <a:rPr lang="es-CL" sz="1300" baseline="0" dirty="0" smtClean="0"/>
                        <a:t> bs-2010, serie hr100853 con cámara digital incorporada</a:t>
                      </a:r>
                      <a:endParaRPr lang="es-CL" sz="1300" dirty="0"/>
                    </a:p>
                  </a:txBody>
                  <a:tcPr/>
                </a:tc>
                <a:tc>
                  <a:txBody>
                    <a:bodyPr/>
                    <a:lstStyle/>
                    <a:p>
                      <a:r>
                        <a:rPr lang="es-CL" sz="1300" dirty="0" smtClean="0"/>
                        <a:t>1</a:t>
                      </a:r>
                      <a:endParaRPr lang="es-CL" sz="1300" dirty="0"/>
                    </a:p>
                  </a:txBody>
                  <a:tcPr/>
                </a:tc>
                <a:tc>
                  <a:txBody>
                    <a:bodyPr/>
                    <a:lstStyle/>
                    <a:p>
                      <a:r>
                        <a:rPr lang="es-CL" sz="1300" dirty="0" smtClean="0"/>
                        <a:t>445.536</a:t>
                      </a:r>
                      <a:endParaRPr lang="es-CL" sz="1300" dirty="0"/>
                    </a:p>
                  </a:txBody>
                  <a:tcPr/>
                </a:tc>
                <a:tc>
                  <a:txBody>
                    <a:bodyPr/>
                    <a:lstStyle/>
                    <a:p>
                      <a:r>
                        <a:rPr lang="es-CL" sz="1300" dirty="0" smtClean="0"/>
                        <a:t>445.536</a:t>
                      </a:r>
                      <a:endParaRPr lang="es-CL" sz="1300" dirty="0"/>
                    </a:p>
                  </a:txBody>
                  <a:tcPr/>
                </a:tc>
              </a:tr>
              <a:tr h="439617">
                <a:tc>
                  <a:txBody>
                    <a:bodyPr/>
                    <a:lstStyle/>
                    <a:p>
                      <a:r>
                        <a:rPr lang="es-CL" sz="1300" dirty="0" smtClean="0"/>
                        <a:t>Binocular </a:t>
                      </a:r>
                      <a:r>
                        <a:rPr lang="es-CL" sz="1300" dirty="0" err="1" smtClean="0"/>
                        <a:t>stereo</a:t>
                      </a:r>
                      <a:r>
                        <a:rPr lang="es-CL" sz="1300" dirty="0" smtClean="0"/>
                        <a:t>,</a:t>
                      </a:r>
                      <a:r>
                        <a:rPr lang="es-CL" sz="1300" baseline="0" dirty="0" smtClean="0"/>
                        <a:t> marca </a:t>
                      </a:r>
                      <a:r>
                        <a:rPr lang="es-CL" sz="1300" baseline="0" dirty="0" err="1" smtClean="0"/>
                        <a:t>foretech</a:t>
                      </a:r>
                      <a:r>
                        <a:rPr lang="es-CL" sz="1300" baseline="0" dirty="0" smtClean="0"/>
                        <a:t>, </a:t>
                      </a:r>
                      <a:r>
                        <a:rPr lang="es-CL" sz="1300" baseline="0" dirty="0" err="1" smtClean="0"/>
                        <a:t>mod</a:t>
                      </a:r>
                      <a:r>
                        <a:rPr lang="es-CL" sz="1300" baseline="0" dirty="0" smtClean="0"/>
                        <a:t> bs-3010 A, s/: hg738763-39766-38765-38764-hg015019821</a:t>
                      </a:r>
                      <a:endParaRPr lang="es-CL" sz="1300" dirty="0"/>
                    </a:p>
                  </a:txBody>
                  <a:tcPr/>
                </a:tc>
                <a:tc>
                  <a:txBody>
                    <a:bodyPr/>
                    <a:lstStyle/>
                    <a:p>
                      <a:r>
                        <a:rPr lang="es-CL" sz="1300" dirty="0" smtClean="0"/>
                        <a:t>5</a:t>
                      </a:r>
                      <a:endParaRPr lang="es-CL" sz="1300" dirty="0"/>
                    </a:p>
                  </a:txBody>
                  <a:tcPr/>
                </a:tc>
                <a:tc>
                  <a:txBody>
                    <a:bodyPr/>
                    <a:lstStyle/>
                    <a:p>
                      <a:r>
                        <a:rPr lang="es-CL" sz="1300" dirty="0" smtClean="0"/>
                        <a:t>278.460</a:t>
                      </a:r>
                      <a:endParaRPr lang="es-CL" sz="1300" dirty="0"/>
                    </a:p>
                  </a:txBody>
                  <a:tcPr/>
                </a:tc>
                <a:tc>
                  <a:txBody>
                    <a:bodyPr/>
                    <a:lstStyle/>
                    <a:p>
                      <a:r>
                        <a:rPr lang="es-CL" sz="1300" dirty="0" smtClean="0"/>
                        <a:t>1.392.300</a:t>
                      </a:r>
                      <a:endParaRPr lang="es-CL" sz="1300" dirty="0"/>
                    </a:p>
                  </a:txBody>
                  <a:tcPr/>
                </a:tc>
              </a:tr>
              <a:tr h="439617">
                <a:tc>
                  <a:txBody>
                    <a:bodyPr/>
                    <a:lstStyle/>
                    <a:p>
                      <a:r>
                        <a:rPr lang="es-CL" sz="1300" dirty="0" smtClean="0"/>
                        <a:t>Microscopio</a:t>
                      </a:r>
                      <a:r>
                        <a:rPr lang="es-CL" sz="1300" baseline="0" dirty="0" smtClean="0"/>
                        <a:t> optimo monocular marca </a:t>
                      </a:r>
                      <a:r>
                        <a:rPr lang="es-CL" sz="1300" baseline="0" dirty="0" err="1" smtClean="0"/>
                        <a:t>foretech</a:t>
                      </a:r>
                      <a:r>
                        <a:rPr lang="es-CL" sz="1300" baseline="0" dirty="0" smtClean="0"/>
                        <a:t>, </a:t>
                      </a:r>
                      <a:r>
                        <a:rPr lang="es-CL" sz="1300" baseline="0" dirty="0" err="1" smtClean="0"/>
                        <a:t>mod</a:t>
                      </a:r>
                      <a:r>
                        <a:rPr lang="es-CL" sz="1300" baseline="0" dirty="0" smtClean="0"/>
                        <a:t>. Bs-2010b, s/: 6015003795-3796-3797-3798-3799</a:t>
                      </a:r>
                      <a:endParaRPr lang="es-CL" sz="1300" dirty="0"/>
                    </a:p>
                  </a:txBody>
                  <a:tcPr/>
                </a:tc>
                <a:tc>
                  <a:txBody>
                    <a:bodyPr/>
                    <a:lstStyle/>
                    <a:p>
                      <a:r>
                        <a:rPr lang="es-CL" sz="1300" dirty="0" smtClean="0"/>
                        <a:t>5</a:t>
                      </a:r>
                      <a:endParaRPr lang="es-CL" sz="1300" dirty="0"/>
                    </a:p>
                  </a:txBody>
                  <a:tcPr/>
                </a:tc>
                <a:tc>
                  <a:txBody>
                    <a:bodyPr/>
                    <a:lstStyle/>
                    <a:p>
                      <a:r>
                        <a:rPr lang="es-CL" sz="1300" dirty="0" smtClean="0"/>
                        <a:t>204.204</a:t>
                      </a:r>
                      <a:endParaRPr lang="es-CL" sz="1300" dirty="0"/>
                    </a:p>
                  </a:txBody>
                  <a:tcPr/>
                </a:tc>
                <a:tc>
                  <a:txBody>
                    <a:bodyPr/>
                    <a:lstStyle/>
                    <a:p>
                      <a:r>
                        <a:rPr lang="es-CL" sz="1300" dirty="0" smtClean="0"/>
                        <a:t>1.021.020</a:t>
                      </a:r>
                      <a:endParaRPr lang="es-CL" sz="1300" dirty="0"/>
                    </a:p>
                  </a:txBody>
                  <a:tcPr/>
                </a:tc>
              </a:tr>
              <a:tr h="439617">
                <a:tc>
                  <a:txBody>
                    <a:bodyPr/>
                    <a:lstStyle/>
                    <a:p>
                      <a:r>
                        <a:rPr lang="es-CL" sz="1300" dirty="0" smtClean="0"/>
                        <a:t>Estufa de incubación de 50 </a:t>
                      </a:r>
                      <a:r>
                        <a:rPr lang="es-CL" sz="1300" dirty="0" err="1" smtClean="0"/>
                        <a:t>lts</a:t>
                      </a:r>
                      <a:r>
                        <a:rPr lang="es-CL" sz="1300" dirty="0" smtClean="0"/>
                        <a:t>. Marca </a:t>
                      </a:r>
                      <a:r>
                        <a:rPr lang="es-CL" sz="1300" dirty="0" err="1" smtClean="0"/>
                        <a:t>yihder</a:t>
                      </a:r>
                      <a:r>
                        <a:rPr lang="es-CL" sz="1300" dirty="0" smtClean="0"/>
                        <a:t>, modelo le-50d,</a:t>
                      </a:r>
                      <a:r>
                        <a:rPr lang="es-CL" sz="1300" baseline="0" dirty="0" smtClean="0"/>
                        <a:t> s/: a115031101</a:t>
                      </a:r>
                      <a:endParaRPr lang="es-CL" sz="1300" dirty="0"/>
                    </a:p>
                  </a:txBody>
                  <a:tcPr/>
                </a:tc>
                <a:tc>
                  <a:txBody>
                    <a:bodyPr/>
                    <a:lstStyle/>
                    <a:p>
                      <a:r>
                        <a:rPr lang="es-CL" sz="1300" dirty="0" smtClean="0"/>
                        <a:t>1</a:t>
                      </a:r>
                      <a:endParaRPr lang="es-CL" sz="1300" dirty="0"/>
                    </a:p>
                  </a:txBody>
                  <a:tcPr/>
                </a:tc>
                <a:tc>
                  <a:txBody>
                    <a:bodyPr/>
                    <a:lstStyle/>
                    <a:p>
                      <a:r>
                        <a:rPr lang="es-CL" sz="1300" dirty="0" smtClean="0"/>
                        <a:t>996.030</a:t>
                      </a:r>
                      <a:endParaRPr lang="es-CL" sz="1300" dirty="0"/>
                    </a:p>
                  </a:txBody>
                  <a:tcPr/>
                </a:tc>
                <a:tc>
                  <a:txBody>
                    <a:bodyPr/>
                    <a:lstStyle/>
                    <a:p>
                      <a:r>
                        <a:rPr lang="es-CL" sz="1300" dirty="0" smtClean="0"/>
                        <a:t>996.030</a:t>
                      </a:r>
                      <a:endParaRPr lang="es-CL" sz="1300" dirty="0"/>
                    </a:p>
                  </a:txBody>
                  <a:tcPr/>
                </a:tc>
              </a:tr>
              <a:tr h="439617">
                <a:tc>
                  <a:txBody>
                    <a:bodyPr/>
                    <a:lstStyle/>
                    <a:p>
                      <a:r>
                        <a:rPr lang="es-CL" sz="1300" dirty="0" smtClean="0"/>
                        <a:t>Maquina </a:t>
                      </a:r>
                      <a:r>
                        <a:rPr lang="es-CL" sz="1300" dirty="0" err="1" smtClean="0"/>
                        <a:t>overlot</a:t>
                      </a:r>
                      <a:r>
                        <a:rPr lang="es-CL" sz="1300" dirty="0" smtClean="0"/>
                        <a:t> multifunción,</a:t>
                      </a:r>
                      <a:r>
                        <a:rPr lang="es-CL" sz="1300" baseline="0" dirty="0" smtClean="0"/>
                        <a:t> marca </a:t>
                      </a:r>
                      <a:r>
                        <a:rPr lang="es-CL" sz="1300" baseline="0" dirty="0" err="1" smtClean="0"/>
                        <a:t>bsq</a:t>
                      </a:r>
                      <a:r>
                        <a:rPr lang="es-CL" sz="1300" baseline="0" dirty="0" smtClean="0"/>
                        <a:t>, </a:t>
                      </a:r>
                      <a:r>
                        <a:rPr lang="es-CL" sz="1300" baseline="0" dirty="0" err="1" smtClean="0"/>
                        <a:t>mod</a:t>
                      </a:r>
                      <a:r>
                        <a:rPr lang="es-CL" sz="1300" baseline="0" dirty="0" smtClean="0"/>
                        <a:t>. 14u-834, s/: 880194</a:t>
                      </a:r>
                      <a:endParaRPr lang="es-CL" sz="1300" dirty="0"/>
                    </a:p>
                  </a:txBody>
                  <a:tcPr/>
                </a:tc>
                <a:tc>
                  <a:txBody>
                    <a:bodyPr/>
                    <a:lstStyle/>
                    <a:p>
                      <a:r>
                        <a:rPr lang="es-CL" sz="1300" dirty="0" smtClean="0"/>
                        <a:t>1</a:t>
                      </a:r>
                      <a:endParaRPr lang="es-CL" sz="1300" dirty="0"/>
                    </a:p>
                  </a:txBody>
                  <a:tcPr/>
                </a:tc>
                <a:tc>
                  <a:txBody>
                    <a:bodyPr/>
                    <a:lstStyle/>
                    <a:p>
                      <a:r>
                        <a:rPr lang="es-CL" sz="1300" dirty="0" smtClean="0"/>
                        <a:t>121.430</a:t>
                      </a:r>
                      <a:endParaRPr lang="es-CL" sz="1300" dirty="0"/>
                    </a:p>
                  </a:txBody>
                  <a:tcPr/>
                </a:tc>
                <a:tc>
                  <a:txBody>
                    <a:bodyPr/>
                    <a:lstStyle/>
                    <a:p>
                      <a:r>
                        <a:rPr lang="es-CL" sz="1300" dirty="0" smtClean="0"/>
                        <a:t>121.430</a:t>
                      </a:r>
                      <a:endParaRPr lang="es-CL" sz="1300" dirty="0"/>
                    </a:p>
                  </a:txBody>
                  <a:tcPr/>
                </a:tc>
              </a:tr>
              <a:tr h="439617">
                <a:tc>
                  <a:txBody>
                    <a:bodyPr/>
                    <a:lstStyle/>
                    <a:p>
                      <a:r>
                        <a:rPr lang="es-CL" sz="1300" dirty="0" smtClean="0"/>
                        <a:t>Maquina de coser multipunto,</a:t>
                      </a:r>
                      <a:r>
                        <a:rPr lang="es-CL" sz="1300" baseline="0" dirty="0" smtClean="0"/>
                        <a:t> marca </a:t>
                      </a:r>
                      <a:r>
                        <a:rPr lang="es-CL" sz="1300" baseline="0" dirty="0" err="1" smtClean="0"/>
                        <a:t>bsq</a:t>
                      </a:r>
                      <a:r>
                        <a:rPr lang="es-CL" sz="1300" baseline="0" dirty="0" smtClean="0"/>
                        <a:t>, </a:t>
                      </a:r>
                      <a:r>
                        <a:rPr lang="es-CL" sz="1300" baseline="0" dirty="0" err="1" smtClean="0"/>
                        <a:t>mod</a:t>
                      </a:r>
                      <a:r>
                        <a:rPr lang="es-CL" sz="1300" baseline="0" dirty="0" smtClean="0"/>
                        <a:t>. 4800, s/: 880537</a:t>
                      </a:r>
                      <a:endParaRPr lang="es-CL" sz="1300" dirty="0"/>
                    </a:p>
                  </a:txBody>
                  <a:tcPr/>
                </a:tc>
                <a:tc>
                  <a:txBody>
                    <a:bodyPr/>
                    <a:lstStyle/>
                    <a:p>
                      <a:r>
                        <a:rPr lang="es-CL" sz="1300" dirty="0" smtClean="0"/>
                        <a:t>1</a:t>
                      </a:r>
                      <a:endParaRPr lang="es-CL" sz="1300" dirty="0"/>
                    </a:p>
                  </a:txBody>
                  <a:tcPr/>
                </a:tc>
                <a:tc>
                  <a:txBody>
                    <a:bodyPr/>
                    <a:lstStyle/>
                    <a:p>
                      <a:r>
                        <a:rPr lang="es-CL" sz="1300" dirty="0" smtClean="0"/>
                        <a:t>121.430</a:t>
                      </a:r>
                      <a:endParaRPr lang="es-CL" sz="1300" dirty="0"/>
                    </a:p>
                  </a:txBody>
                  <a:tcPr/>
                </a:tc>
                <a:tc>
                  <a:txBody>
                    <a:bodyPr/>
                    <a:lstStyle/>
                    <a:p>
                      <a:r>
                        <a:rPr lang="es-CL" sz="1300" dirty="0" smtClean="0"/>
                        <a:t>121.430</a:t>
                      </a:r>
                      <a:endParaRPr lang="es-CL" sz="1300" dirty="0"/>
                    </a:p>
                  </a:txBody>
                  <a:tcPr/>
                </a:tc>
              </a:tr>
              <a:tr h="439617">
                <a:tc>
                  <a:txBody>
                    <a:bodyPr/>
                    <a:lstStyle/>
                    <a:p>
                      <a:r>
                        <a:rPr lang="es-CL" sz="1300" dirty="0" smtClean="0"/>
                        <a:t>Diario mural con fondo azul </a:t>
                      </a:r>
                      <a:r>
                        <a:rPr lang="es-CL" sz="1300" dirty="0" err="1" smtClean="0"/>
                        <a:t>estrucctura</a:t>
                      </a:r>
                      <a:r>
                        <a:rPr lang="es-CL" sz="1300" baseline="0" dirty="0" smtClean="0"/>
                        <a:t> de aluminio de 1,23x1,23x1,8 </a:t>
                      </a:r>
                      <a:r>
                        <a:rPr lang="es-CL" sz="1300" baseline="0" dirty="0" err="1" smtClean="0"/>
                        <a:t>mts</a:t>
                      </a:r>
                      <a:r>
                        <a:rPr lang="es-CL" sz="1300" baseline="0" dirty="0" smtClean="0"/>
                        <a:t>.</a:t>
                      </a:r>
                      <a:endParaRPr lang="es-CL" sz="1300" dirty="0"/>
                    </a:p>
                  </a:txBody>
                  <a:tcPr/>
                </a:tc>
                <a:tc>
                  <a:txBody>
                    <a:bodyPr/>
                    <a:lstStyle/>
                    <a:p>
                      <a:r>
                        <a:rPr lang="es-CL" sz="1300" dirty="0" smtClean="0"/>
                        <a:t>8</a:t>
                      </a:r>
                      <a:endParaRPr lang="es-CL" sz="1300" dirty="0"/>
                    </a:p>
                  </a:txBody>
                  <a:tcPr/>
                </a:tc>
                <a:tc>
                  <a:txBody>
                    <a:bodyPr/>
                    <a:lstStyle/>
                    <a:p>
                      <a:r>
                        <a:rPr lang="es-CL" sz="1300" dirty="0" smtClean="0"/>
                        <a:t>99.050</a:t>
                      </a:r>
                      <a:endParaRPr lang="es-CL" sz="1300" dirty="0"/>
                    </a:p>
                  </a:txBody>
                  <a:tcPr/>
                </a:tc>
                <a:tc>
                  <a:txBody>
                    <a:bodyPr/>
                    <a:lstStyle/>
                    <a:p>
                      <a:r>
                        <a:rPr lang="es-CL" sz="1300" dirty="0" smtClean="0"/>
                        <a:t>792.400</a:t>
                      </a:r>
                      <a:endParaRPr lang="es-CL" sz="1300" dirty="0"/>
                    </a:p>
                  </a:txBody>
                  <a:tcPr/>
                </a:tc>
              </a:tr>
              <a:tr h="439617">
                <a:tc>
                  <a:txBody>
                    <a:bodyPr/>
                    <a:lstStyle/>
                    <a:p>
                      <a:r>
                        <a:rPr lang="es-CL" sz="1300" dirty="0" smtClean="0"/>
                        <a:t>Diario mural</a:t>
                      </a:r>
                      <a:r>
                        <a:rPr lang="es-CL" sz="1300" baseline="0" dirty="0" smtClean="0"/>
                        <a:t> tipo cartelera movible de 2,00x1,00 </a:t>
                      </a:r>
                      <a:r>
                        <a:rPr lang="es-CL" sz="1300" baseline="0" dirty="0" err="1" smtClean="0"/>
                        <a:t>mts</a:t>
                      </a:r>
                      <a:r>
                        <a:rPr lang="es-CL" sz="1300" baseline="0" dirty="0" smtClean="0"/>
                        <a:t>. Estructura de fierro y aluminio</a:t>
                      </a:r>
                      <a:endParaRPr lang="es-CL" sz="1300" dirty="0"/>
                    </a:p>
                  </a:txBody>
                  <a:tcPr/>
                </a:tc>
                <a:tc>
                  <a:txBody>
                    <a:bodyPr/>
                    <a:lstStyle/>
                    <a:p>
                      <a:r>
                        <a:rPr lang="es-CL" sz="1300" dirty="0" smtClean="0"/>
                        <a:t>10</a:t>
                      </a:r>
                      <a:endParaRPr lang="es-CL" sz="1300" dirty="0"/>
                    </a:p>
                  </a:txBody>
                  <a:tcPr/>
                </a:tc>
                <a:tc>
                  <a:txBody>
                    <a:bodyPr/>
                    <a:lstStyle/>
                    <a:p>
                      <a:r>
                        <a:rPr lang="es-CL" sz="1300" dirty="0" smtClean="0"/>
                        <a:t>388.555</a:t>
                      </a:r>
                      <a:endParaRPr lang="es-CL" sz="1300" dirty="0"/>
                    </a:p>
                  </a:txBody>
                  <a:tcPr/>
                </a:tc>
                <a:tc>
                  <a:txBody>
                    <a:bodyPr/>
                    <a:lstStyle/>
                    <a:p>
                      <a:r>
                        <a:rPr lang="es-CL" sz="1300" dirty="0" smtClean="0"/>
                        <a:t>3.885.550</a:t>
                      </a:r>
                      <a:endParaRPr lang="es-CL" sz="1300" dirty="0"/>
                    </a:p>
                  </a:txBody>
                  <a:tcPr/>
                </a:tc>
              </a:tr>
              <a:tr h="439617">
                <a:tc>
                  <a:txBody>
                    <a:bodyPr/>
                    <a:lstStyle/>
                    <a:p>
                      <a:pPr algn="r"/>
                      <a:r>
                        <a:rPr lang="es-CL" sz="1300" b="1" dirty="0" smtClean="0"/>
                        <a:t>Total</a:t>
                      </a:r>
                      <a:endParaRPr lang="es-CL" sz="1300" b="1" dirty="0"/>
                    </a:p>
                  </a:txBody>
                  <a:tcPr/>
                </a:tc>
                <a:tc>
                  <a:txBody>
                    <a:bodyPr/>
                    <a:lstStyle/>
                    <a:p>
                      <a:r>
                        <a:rPr lang="es-CL" sz="1300" b="1" dirty="0" smtClean="0"/>
                        <a:t>50</a:t>
                      </a:r>
                      <a:endParaRPr lang="es-CL" sz="1300" b="1" dirty="0"/>
                    </a:p>
                  </a:txBody>
                  <a:tcPr/>
                </a:tc>
                <a:tc>
                  <a:txBody>
                    <a:bodyPr/>
                    <a:lstStyle/>
                    <a:p>
                      <a:endParaRPr lang="es-CL" sz="1300" b="1" dirty="0"/>
                    </a:p>
                  </a:txBody>
                  <a:tcPr/>
                </a:tc>
                <a:tc>
                  <a:txBody>
                    <a:bodyPr/>
                    <a:lstStyle/>
                    <a:p>
                      <a:r>
                        <a:rPr lang="es-CL" sz="1300" b="1" dirty="0" smtClean="0"/>
                        <a:t>17.218..936</a:t>
                      </a:r>
                      <a:endParaRPr lang="es-CL" sz="1300" b="1" dirty="0"/>
                    </a:p>
                  </a:txBody>
                  <a:tcPr/>
                </a:tc>
              </a:tr>
            </a:tbl>
          </a:graphicData>
        </a:graphic>
      </p:graphicFrame>
    </p:spTree>
    <p:extLst>
      <p:ext uri="{BB962C8B-B14F-4D97-AF65-F5344CB8AC3E}">
        <p14:creationId xmlns="" xmlns:p14="http://schemas.microsoft.com/office/powerpoint/2010/main" val="73407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14290"/>
            <a:ext cx="8784976" cy="369332"/>
          </a:xfrm>
          <a:prstGeom prst="rect">
            <a:avLst/>
          </a:prstGeom>
        </p:spPr>
        <p:txBody>
          <a:bodyPr wrap="square">
            <a:spAutoFit/>
          </a:bodyPr>
          <a:lstStyle/>
          <a:p>
            <a:pPr algn="ctr"/>
            <a:r>
              <a:rPr lang="es-ES" b="1" i="1" dirty="0" smtClean="0">
                <a:solidFill>
                  <a:srgbClr val="FFFF00"/>
                </a:solidFill>
              </a:rPr>
              <a:t>Altas Proyecto Ley SEP 2015</a:t>
            </a:r>
            <a:endParaRPr lang="es-ES" dirty="0"/>
          </a:p>
        </p:txBody>
      </p:sp>
      <p:graphicFrame>
        <p:nvGraphicFramePr>
          <p:cNvPr id="3" name="2 Gráfico"/>
          <p:cNvGraphicFramePr/>
          <p:nvPr/>
        </p:nvGraphicFramePr>
        <p:xfrm>
          <a:off x="1285852" y="1142984"/>
          <a:ext cx="6715172" cy="52149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14290"/>
            <a:ext cx="8784976" cy="369332"/>
          </a:xfrm>
          <a:prstGeom prst="rect">
            <a:avLst/>
          </a:prstGeom>
        </p:spPr>
        <p:txBody>
          <a:bodyPr wrap="square">
            <a:spAutoFit/>
          </a:bodyPr>
          <a:lstStyle/>
          <a:p>
            <a:pPr algn="ctr"/>
            <a:r>
              <a:rPr lang="es-ES" b="1" i="1" dirty="0" smtClean="0">
                <a:solidFill>
                  <a:srgbClr val="FFFF00"/>
                </a:solidFill>
              </a:rPr>
              <a:t>Detalle Caja Chica Ley SEP 2016</a:t>
            </a:r>
            <a:endParaRPr lang="es-ES" dirty="0"/>
          </a:p>
        </p:txBody>
      </p:sp>
      <p:graphicFrame>
        <p:nvGraphicFramePr>
          <p:cNvPr id="3" name="2 Tabla"/>
          <p:cNvGraphicFramePr>
            <a:graphicFrameLocks noGrp="1"/>
          </p:cNvGraphicFramePr>
          <p:nvPr/>
        </p:nvGraphicFramePr>
        <p:xfrm>
          <a:off x="0" y="785794"/>
          <a:ext cx="9144000" cy="5796280"/>
        </p:xfrm>
        <a:graphic>
          <a:graphicData uri="http://schemas.openxmlformats.org/drawingml/2006/table">
            <a:tbl>
              <a:tblPr firstRow="1" bandRow="1">
                <a:tableStyleId>{5C22544A-7EE6-4342-B048-85BDC9FD1C3A}</a:tableStyleId>
              </a:tblPr>
              <a:tblGrid>
                <a:gridCol w="6429388"/>
                <a:gridCol w="1357322"/>
                <a:gridCol w="1357290"/>
              </a:tblGrid>
              <a:tr h="370840">
                <a:tc>
                  <a:txBody>
                    <a:bodyPr/>
                    <a:lstStyle/>
                    <a:p>
                      <a:r>
                        <a:rPr lang="es-CL" dirty="0" smtClean="0"/>
                        <a:t>Especies</a:t>
                      </a:r>
                      <a:endParaRPr lang="es-CL" dirty="0"/>
                    </a:p>
                  </a:txBody>
                  <a:tcPr/>
                </a:tc>
                <a:tc>
                  <a:txBody>
                    <a:bodyPr/>
                    <a:lstStyle/>
                    <a:p>
                      <a:r>
                        <a:rPr lang="es-CL" dirty="0" smtClean="0"/>
                        <a:t>Cantidad</a:t>
                      </a:r>
                      <a:endParaRPr lang="es-CL" dirty="0"/>
                    </a:p>
                  </a:txBody>
                  <a:tcPr/>
                </a:tc>
                <a:tc>
                  <a:txBody>
                    <a:bodyPr/>
                    <a:lstStyle/>
                    <a:p>
                      <a:r>
                        <a:rPr lang="es-CL" dirty="0" smtClean="0"/>
                        <a:t>Total Gastos</a:t>
                      </a:r>
                      <a:endParaRPr lang="es-CL" dirty="0"/>
                    </a:p>
                  </a:txBody>
                  <a:tcPr/>
                </a:tc>
              </a:tr>
              <a:tr h="370840">
                <a:tc>
                  <a:txBody>
                    <a:bodyPr/>
                    <a:lstStyle/>
                    <a:p>
                      <a:r>
                        <a:rPr lang="es-CL" sz="1300" dirty="0" smtClean="0"/>
                        <a:t>Llaveros</a:t>
                      </a:r>
                      <a:r>
                        <a:rPr lang="es-CL" sz="1300" baseline="0" dirty="0" smtClean="0"/>
                        <a:t>  para estudiantes ultima generación </a:t>
                      </a:r>
                      <a:r>
                        <a:rPr lang="es-CL" sz="1300" baseline="0" dirty="0" err="1" smtClean="0"/>
                        <a:t>esp</a:t>
                      </a:r>
                      <a:r>
                        <a:rPr lang="es-CL" sz="1300" baseline="0" dirty="0" smtClean="0"/>
                        <a:t>. ventas</a:t>
                      </a:r>
                      <a:endParaRPr lang="es-CL" sz="1300" dirty="0"/>
                    </a:p>
                  </a:txBody>
                  <a:tcPr/>
                </a:tc>
                <a:tc>
                  <a:txBody>
                    <a:bodyPr/>
                    <a:lstStyle/>
                    <a:p>
                      <a:r>
                        <a:rPr lang="es-CL" sz="1300" dirty="0" smtClean="0"/>
                        <a:t>110 unid.</a:t>
                      </a:r>
                      <a:endParaRPr lang="es-CL" sz="1300" dirty="0"/>
                    </a:p>
                  </a:txBody>
                  <a:tcPr/>
                </a:tc>
                <a:tc>
                  <a:txBody>
                    <a:bodyPr/>
                    <a:lstStyle/>
                    <a:p>
                      <a:r>
                        <a:rPr lang="es-CL" sz="1300" dirty="0" smtClean="0"/>
                        <a:t>55.000</a:t>
                      </a:r>
                      <a:endParaRPr lang="es-CL" sz="1300" dirty="0"/>
                    </a:p>
                  </a:txBody>
                  <a:tcPr/>
                </a:tc>
              </a:tr>
              <a:tr h="370840">
                <a:tc>
                  <a:txBody>
                    <a:bodyPr/>
                    <a:lstStyle/>
                    <a:p>
                      <a:r>
                        <a:rPr lang="es-CL" sz="1300" dirty="0" smtClean="0"/>
                        <a:t>Galvanos de cristal para profesores en retiro</a:t>
                      </a:r>
                      <a:endParaRPr lang="es-CL" sz="1300" dirty="0"/>
                    </a:p>
                  </a:txBody>
                  <a:tcPr/>
                </a:tc>
                <a:tc>
                  <a:txBody>
                    <a:bodyPr/>
                    <a:lstStyle/>
                    <a:p>
                      <a:r>
                        <a:rPr lang="es-CL" sz="1300" dirty="0" smtClean="0"/>
                        <a:t>4  unid.</a:t>
                      </a:r>
                      <a:endParaRPr lang="es-CL" sz="1300" dirty="0"/>
                    </a:p>
                  </a:txBody>
                  <a:tcPr/>
                </a:tc>
                <a:tc>
                  <a:txBody>
                    <a:bodyPr/>
                    <a:lstStyle/>
                    <a:p>
                      <a:r>
                        <a:rPr lang="es-CL" sz="1300" dirty="0" smtClean="0"/>
                        <a:t>80.000</a:t>
                      </a:r>
                      <a:endParaRPr lang="es-CL" sz="1300" dirty="0"/>
                    </a:p>
                  </a:txBody>
                  <a:tcPr/>
                </a:tc>
              </a:tr>
              <a:tr h="370840">
                <a:tc>
                  <a:txBody>
                    <a:bodyPr/>
                    <a:lstStyle/>
                    <a:p>
                      <a:r>
                        <a:rPr lang="es-CL" sz="1300" dirty="0" smtClean="0"/>
                        <a:t>Cortinas Día de Técnico Profesional</a:t>
                      </a:r>
                      <a:endParaRPr lang="es-CL" sz="1300" dirty="0"/>
                    </a:p>
                  </a:txBody>
                  <a:tcPr/>
                </a:tc>
                <a:tc>
                  <a:txBody>
                    <a:bodyPr/>
                    <a:lstStyle/>
                    <a:p>
                      <a:r>
                        <a:rPr lang="es-CL" sz="1300" dirty="0" smtClean="0"/>
                        <a:t>2 unid.</a:t>
                      </a:r>
                      <a:endParaRPr lang="es-CL" sz="1300" dirty="0"/>
                    </a:p>
                  </a:txBody>
                  <a:tcPr/>
                </a:tc>
                <a:tc>
                  <a:txBody>
                    <a:bodyPr/>
                    <a:lstStyle/>
                    <a:p>
                      <a:r>
                        <a:rPr lang="es-CL" sz="1300" dirty="0" smtClean="0"/>
                        <a:t>9.900</a:t>
                      </a:r>
                      <a:endParaRPr lang="es-CL" sz="1300" dirty="0"/>
                    </a:p>
                  </a:txBody>
                  <a:tcPr/>
                </a:tc>
              </a:tr>
              <a:tr h="370840">
                <a:tc>
                  <a:txBody>
                    <a:bodyPr/>
                    <a:lstStyle/>
                    <a:p>
                      <a:r>
                        <a:rPr lang="es-CL" sz="1300" dirty="0" smtClean="0"/>
                        <a:t>Cinta enmascarar</a:t>
                      </a:r>
                      <a:r>
                        <a:rPr lang="es-CL" sz="1300" baseline="0" dirty="0" smtClean="0"/>
                        <a:t> 18 mm x 2,5m – ETQ BCA – </a:t>
                      </a:r>
                      <a:r>
                        <a:rPr lang="es-CL" sz="1300" baseline="0" dirty="0" err="1" smtClean="0"/>
                        <a:t>Ink</a:t>
                      </a:r>
                      <a:r>
                        <a:rPr lang="es-CL" sz="1300" baseline="0" dirty="0" smtClean="0"/>
                        <a:t> laser 10hj</a:t>
                      </a:r>
                      <a:endParaRPr lang="es-CL" sz="1300" dirty="0"/>
                    </a:p>
                  </a:txBody>
                  <a:tcPr/>
                </a:tc>
                <a:tc>
                  <a:txBody>
                    <a:bodyPr/>
                    <a:lstStyle/>
                    <a:p>
                      <a:r>
                        <a:rPr lang="es-CL" sz="1300" dirty="0" smtClean="0"/>
                        <a:t>2 unid. – 2 unid. – 1 unid.</a:t>
                      </a:r>
                      <a:endParaRPr lang="es-CL" sz="1300" dirty="0"/>
                    </a:p>
                  </a:txBody>
                  <a:tcPr/>
                </a:tc>
                <a:tc>
                  <a:txBody>
                    <a:bodyPr/>
                    <a:lstStyle/>
                    <a:p>
                      <a:r>
                        <a:rPr lang="es-CL" sz="1300" dirty="0" smtClean="0"/>
                        <a:t>5.550</a:t>
                      </a:r>
                      <a:endParaRPr lang="es-CL" sz="1300" dirty="0"/>
                    </a:p>
                  </a:txBody>
                  <a:tcPr/>
                </a:tc>
              </a:tr>
              <a:tr h="370840">
                <a:tc>
                  <a:txBody>
                    <a:bodyPr/>
                    <a:lstStyle/>
                    <a:p>
                      <a:r>
                        <a:rPr lang="es-CL" sz="1300" dirty="0" smtClean="0"/>
                        <a:t>Difusión</a:t>
                      </a:r>
                      <a:r>
                        <a:rPr lang="es-CL" sz="1300" baseline="0" dirty="0" smtClean="0"/>
                        <a:t> de la educación gfzeb80 RA 3x3x2 Toldo</a:t>
                      </a:r>
                      <a:endParaRPr lang="es-CL" sz="1300" dirty="0"/>
                    </a:p>
                  </a:txBody>
                  <a:tcPr/>
                </a:tc>
                <a:tc>
                  <a:txBody>
                    <a:bodyPr/>
                    <a:lstStyle/>
                    <a:p>
                      <a:r>
                        <a:rPr lang="es-CL" sz="1300" dirty="0" smtClean="0"/>
                        <a:t>1 unid</a:t>
                      </a:r>
                      <a:endParaRPr lang="es-CL" sz="1300" dirty="0"/>
                    </a:p>
                  </a:txBody>
                  <a:tcPr/>
                </a:tc>
                <a:tc>
                  <a:txBody>
                    <a:bodyPr/>
                    <a:lstStyle/>
                    <a:p>
                      <a:r>
                        <a:rPr lang="es-CL" sz="1300" dirty="0" smtClean="0"/>
                        <a:t>14.990</a:t>
                      </a:r>
                      <a:endParaRPr lang="es-CL" sz="1300" dirty="0"/>
                    </a:p>
                  </a:txBody>
                  <a:tcPr/>
                </a:tc>
              </a:tr>
              <a:tr h="370840">
                <a:tc>
                  <a:txBody>
                    <a:bodyPr/>
                    <a:lstStyle/>
                    <a:p>
                      <a:r>
                        <a:rPr lang="es-CL" sz="1300" dirty="0" smtClean="0"/>
                        <a:t>Hoja de oficio de</a:t>
                      </a:r>
                      <a:r>
                        <a:rPr lang="es-CL" sz="1300" baseline="0" dirty="0" smtClean="0"/>
                        <a:t> colores</a:t>
                      </a:r>
                      <a:endParaRPr lang="es-CL" sz="1300" dirty="0"/>
                    </a:p>
                  </a:txBody>
                  <a:tcPr/>
                </a:tc>
                <a:tc>
                  <a:txBody>
                    <a:bodyPr/>
                    <a:lstStyle/>
                    <a:p>
                      <a:r>
                        <a:rPr lang="es-CL" sz="1300" dirty="0" smtClean="0"/>
                        <a:t>10</a:t>
                      </a:r>
                      <a:r>
                        <a:rPr lang="es-CL" sz="1300" baseline="0" dirty="0" smtClean="0"/>
                        <a:t> unid.</a:t>
                      </a:r>
                      <a:endParaRPr lang="es-CL" sz="1300" dirty="0"/>
                    </a:p>
                  </a:txBody>
                  <a:tcPr/>
                </a:tc>
                <a:tc>
                  <a:txBody>
                    <a:bodyPr/>
                    <a:lstStyle/>
                    <a:p>
                      <a:r>
                        <a:rPr lang="es-CL" sz="1300" dirty="0" smtClean="0"/>
                        <a:t>2.400</a:t>
                      </a:r>
                      <a:endParaRPr lang="es-CL" sz="1300" dirty="0"/>
                    </a:p>
                  </a:txBody>
                  <a:tcPr/>
                </a:tc>
              </a:tr>
              <a:tr h="370840">
                <a:tc>
                  <a:txBody>
                    <a:bodyPr/>
                    <a:lstStyle/>
                    <a:p>
                      <a:r>
                        <a:rPr lang="es-CL" sz="1300" dirty="0" smtClean="0"/>
                        <a:t>Floreros para </a:t>
                      </a:r>
                      <a:r>
                        <a:rPr lang="es-CL" sz="1300" dirty="0" err="1" smtClean="0"/>
                        <a:t>difucion</a:t>
                      </a:r>
                      <a:r>
                        <a:rPr lang="es-CL" sz="1300" dirty="0" smtClean="0"/>
                        <a:t> de la </a:t>
                      </a:r>
                      <a:r>
                        <a:rPr lang="es-CL" sz="1300" dirty="0" err="1" smtClean="0"/>
                        <a:t>educacion</a:t>
                      </a:r>
                      <a:r>
                        <a:rPr lang="es-CL" sz="1300" dirty="0" smtClean="0"/>
                        <a:t> publica</a:t>
                      </a:r>
                      <a:endParaRPr lang="es-CL" sz="1300" dirty="0"/>
                    </a:p>
                  </a:txBody>
                  <a:tcPr/>
                </a:tc>
                <a:tc>
                  <a:txBody>
                    <a:bodyPr/>
                    <a:lstStyle/>
                    <a:p>
                      <a:r>
                        <a:rPr lang="es-CL" sz="1300" dirty="0" smtClean="0"/>
                        <a:t>4 unid.</a:t>
                      </a:r>
                      <a:endParaRPr lang="es-CL" sz="1300" dirty="0"/>
                    </a:p>
                  </a:txBody>
                  <a:tcPr/>
                </a:tc>
                <a:tc>
                  <a:txBody>
                    <a:bodyPr/>
                    <a:lstStyle/>
                    <a:p>
                      <a:r>
                        <a:rPr lang="es-CL" sz="1300" dirty="0" smtClean="0"/>
                        <a:t>9.960</a:t>
                      </a:r>
                      <a:endParaRPr lang="es-CL" sz="1300" dirty="0"/>
                    </a:p>
                  </a:txBody>
                  <a:tcPr/>
                </a:tc>
              </a:tr>
              <a:tr h="370840">
                <a:tc>
                  <a:txBody>
                    <a:bodyPr/>
                    <a:lstStyle/>
                    <a:p>
                      <a:r>
                        <a:rPr lang="es-CL" sz="1300" dirty="0" err="1" smtClean="0"/>
                        <a:t>Pendrive</a:t>
                      </a:r>
                      <a:r>
                        <a:rPr lang="es-CL" sz="1300" baseline="0" dirty="0" smtClean="0"/>
                        <a:t> 16gb, </a:t>
                      </a:r>
                      <a:r>
                        <a:rPr lang="es-CL" sz="1300" baseline="0" dirty="0" err="1" smtClean="0"/>
                        <a:t>Audifono</a:t>
                      </a:r>
                      <a:r>
                        <a:rPr lang="es-CL" sz="1300" baseline="0" dirty="0" smtClean="0"/>
                        <a:t> MDR-zx310ap blanco</a:t>
                      </a:r>
                      <a:endParaRPr lang="es-CL" sz="1300" dirty="0"/>
                    </a:p>
                  </a:txBody>
                  <a:tcPr/>
                </a:tc>
                <a:tc>
                  <a:txBody>
                    <a:bodyPr/>
                    <a:lstStyle/>
                    <a:p>
                      <a:r>
                        <a:rPr lang="es-CL" sz="1300" dirty="0" smtClean="0"/>
                        <a:t>1</a:t>
                      </a:r>
                      <a:r>
                        <a:rPr lang="es-CL" sz="1300" baseline="0" dirty="0" smtClean="0"/>
                        <a:t> unid. – 1 unid.</a:t>
                      </a:r>
                      <a:endParaRPr lang="es-CL" sz="1300" dirty="0"/>
                    </a:p>
                  </a:txBody>
                  <a:tcPr/>
                </a:tc>
                <a:tc>
                  <a:txBody>
                    <a:bodyPr/>
                    <a:lstStyle/>
                    <a:p>
                      <a:r>
                        <a:rPr lang="es-CL" sz="1300" dirty="0" smtClean="0"/>
                        <a:t>21.580</a:t>
                      </a:r>
                      <a:endParaRPr lang="es-CL" sz="1300" dirty="0"/>
                    </a:p>
                  </a:txBody>
                  <a:tcPr/>
                </a:tc>
              </a:tr>
              <a:tr h="370840">
                <a:tc>
                  <a:txBody>
                    <a:bodyPr/>
                    <a:lstStyle/>
                    <a:p>
                      <a:r>
                        <a:rPr lang="es-CL" sz="1300" dirty="0" smtClean="0"/>
                        <a:t>Funda para apoyo al</a:t>
                      </a:r>
                      <a:r>
                        <a:rPr lang="es-CL" sz="1300" baseline="0" dirty="0" smtClean="0"/>
                        <a:t> desarrollo de los estudiantes</a:t>
                      </a:r>
                      <a:endParaRPr lang="es-CL" sz="1300" dirty="0"/>
                    </a:p>
                  </a:txBody>
                  <a:tcPr/>
                </a:tc>
                <a:tc>
                  <a:txBody>
                    <a:bodyPr/>
                    <a:lstStyle/>
                    <a:p>
                      <a:r>
                        <a:rPr lang="es-CL" sz="1300" dirty="0" smtClean="0"/>
                        <a:t>1 unid.</a:t>
                      </a:r>
                      <a:endParaRPr lang="es-CL" sz="1300" dirty="0"/>
                    </a:p>
                  </a:txBody>
                  <a:tcPr/>
                </a:tc>
                <a:tc>
                  <a:txBody>
                    <a:bodyPr/>
                    <a:lstStyle/>
                    <a:p>
                      <a:r>
                        <a:rPr lang="es-CL" sz="1300" dirty="0" smtClean="0"/>
                        <a:t>35.000</a:t>
                      </a:r>
                      <a:endParaRPr lang="es-CL" sz="1300" dirty="0"/>
                    </a:p>
                  </a:txBody>
                  <a:tcPr/>
                </a:tc>
              </a:tr>
              <a:tr h="370840">
                <a:tc>
                  <a:txBody>
                    <a:bodyPr/>
                    <a:lstStyle/>
                    <a:p>
                      <a:r>
                        <a:rPr lang="es-CL" sz="1300" dirty="0" smtClean="0"/>
                        <a:t>Cloruro </a:t>
                      </a:r>
                      <a:r>
                        <a:rPr lang="es-CL" sz="1300" dirty="0" err="1" smtClean="0"/>
                        <a:t>Sod</a:t>
                      </a:r>
                      <a:r>
                        <a:rPr lang="es-CL" sz="1300" dirty="0" smtClean="0"/>
                        <a:t>. </a:t>
                      </a:r>
                      <a:r>
                        <a:rPr lang="es-CL" sz="1300" dirty="0" err="1" smtClean="0"/>
                        <a:t>Sand</a:t>
                      </a:r>
                      <a:r>
                        <a:rPr lang="es-CL" sz="1300" dirty="0" smtClean="0"/>
                        <a:t> 0.9% - apm2 sala 1° auxilios</a:t>
                      </a:r>
                      <a:endParaRPr lang="es-CL" sz="1300" dirty="0"/>
                    </a:p>
                  </a:txBody>
                  <a:tcPr/>
                </a:tc>
                <a:tc>
                  <a:txBody>
                    <a:bodyPr/>
                    <a:lstStyle/>
                    <a:p>
                      <a:r>
                        <a:rPr lang="es-CL" sz="1300" dirty="0" smtClean="0"/>
                        <a:t>1</a:t>
                      </a:r>
                      <a:r>
                        <a:rPr lang="es-CL" sz="1300" baseline="0" dirty="0" smtClean="0"/>
                        <a:t> unid. – 1 unid.</a:t>
                      </a:r>
                      <a:endParaRPr lang="es-CL" sz="1300" dirty="0"/>
                    </a:p>
                  </a:txBody>
                  <a:tcPr/>
                </a:tc>
                <a:tc>
                  <a:txBody>
                    <a:bodyPr/>
                    <a:lstStyle/>
                    <a:p>
                      <a:r>
                        <a:rPr lang="es-CL" sz="1300" dirty="0" smtClean="0"/>
                        <a:t>8.190</a:t>
                      </a:r>
                      <a:endParaRPr lang="es-CL" sz="1300" dirty="0"/>
                    </a:p>
                  </a:txBody>
                  <a:tcPr/>
                </a:tc>
              </a:tr>
              <a:tr h="370840">
                <a:tc>
                  <a:txBody>
                    <a:bodyPr/>
                    <a:lstStyle/>
                    <a:p>
                      <a:r>
                        <a:rPr lang="es-CL" sz="1300" dirty="0" err="1" smtClean="0"/>
                        <a:t>Guaripola</a:t>
                      </a:r>
                      <a:r>
                        <a:rPr lang="es-CL" sz="1300" baseline="0" dirty="0" smtClean="0"/>
                        <a:t> Banda de Guerra </a:t>
                      </a:r>
                      <a:r>
                        <a:rPr lang="es-CL" sz="1300" baseline="0" dirty="0" err="1" smtClean="0"/>
                        <a:t>Insuco</a:t>
                      </a:r>
                      <a:r>
                        <a:rPr lang="es-CL" sz="1300" baseline="0" dirty="0" smtClean="0"/>
                        <a:t> Talca</a:t>
                      </a:r>
                      <a:endParaRPr lang="es-CL" sz="1300" dirty="0"/>
                    </a:p>
                  </a:txBody>
                  <a:tcPr/>
                </a:tc>
                <a:tc>
                  <a:txBody>
                    <a:bodyPr/>
                    <a:lstStyle/>
                    <a:p>
                      <a:r>
                        <a:rPr lang="es-CL" sz="1300" dirty="0" smtClean="0"/>
                        <a:t>2</a:t>
                      </a:r>
                      <a:r>
                        <a:rPr lang="es-CL" sz="1300" baseline="0" dirty="0" smtClean="0"/>
                        <a:t> unid.</a:t>
                      </a:r>
                      <a:endParaRPr lang="es-CL" sz="1300" dirty="0"/>
                    </a:p>
                  </a:txBody>
                  <a:tcPr/>
                </a:tc>
                <a:tc>
                  <a:txBody>
                    <a:bodyPr/>
                    <a:lstStyle/>
                    <a:p>
                      <a:r>
                        <a:rPr lang="es-CL" sz="1300" dirty="0" smtClean="0"/>
                        <a:t>68.000</a:t>
                      </a:r>
                      <a:endParaRPr lang="es-CL" sz="1300" dirty="0"/>
                    </a:p>
                  </a:txBody>
                  <a:tcPr/>
                </a:tc>
              </a:tr>
              <a:tr h="370840">
                <a:tc>
                  <a:txBody>
                    <a:bodyPr/>
                    <a:lstStyle/>
                    <a:p>
                      <a:r>
                        <a:rPr lang="es-CL" sz="1300" dirty="0" smtClean="0"/>
                        <a:t>Termo laminas</a:t>
                      </a:r>
                      <a:r>
                        <a:rPr lang="es-CL" sz="1300" baseline="0" dirty="0" smtClean="0"/>
                        <a:t>  carta – Termo laminas oficio y cartulinas colores surtida</a:t>
                      </a:r>
                      <a:endParaRPr lang="es-CL" sz="1300" dirty="0"/>
                    </a:p>
                  </a:txBody>
                  <a:tcPr/>
                </a:tc>
                <a:tc>
                  <a:txBody>
                    <a:bodyPr/>
                    <a:lstStyle/>
                    <a:p>
                      <a:r>
                        <a:rPr lang="es-CL" sz="1300" dirty="0" smtClean="0"/>
                        <a:t>4</a:t>
                      </a:r>
                      <a:r>
                        <a:rPr lang="es-CL" sz="1300" baseline="0" dirty="0" smtClean="0"/>
                        <a:t> unid. – 4 unid. – 151 unid.</a:t>
                      </a:r>
                      <a:endParaRPr lang="es-CL" sz="1300" dirty="0"/>
                    </a:p>
                  </a:txBody>
                  <a:tcPr/>
                </a:tc>
                <a:tc>
                  <a:txBody>
                    <a:bodyPr/>
                    <a:lstStyle/>
                    <a:p>
                      <a:r>
                        <a:rPr lang="es-CL" sz="1300" dirty="0" smtClean="0"/>
                        <a:t>119.937</a:t>
                      </a:r>
                      <a:endParaRPr lang="es-CL" sz="1300" dirty="0"/>
                    </a:p>
                  </a:txBody>
                  <a:tcPr/>
                </a:tc>
              </a:tr>
              <a:tr h="370840">
                <a:tc>
                  <a:txBody>
                    <a:bodyPr/>
                    <a:lstStyle/>
                    <a:p>
                      <a:r>
                        <a:rPr lang="es-CL" sz="1300" dirty="0" smtClean="0"/>
                        <a:t>Galvanos para reconocimientos alumnos evaluados</a:t>
                      </a:r>
                      <a:endParaRPr lang="es-CL" sz="1300" dirty="0"/>
                    </a:p>
                  </a:txBody>
                  <a:tcPr/>
                </a:tc>
                <a:tc>
                  <a:txBody>
                    <a:bodyPr/>
                    <a:lstStyle/>
                    <a:p>
                      <a:r>
                        <a:rPr lang="es-CL" sz="1300" dirty="0" smtClean="0"/>
                        <a:t>5 unid.</a:t>
                      </a:r>
                      <a:endParaRPr lang="es-CL" sz="1300" dirty="0"/>
                    </a:p>
                  </a:txBody>
                  <a:tcPr/>
                </a:tc>
                <a:tc>
                  <a:txBody>
                    <a:bodyPr/>
                    <a:lstStyle/>
                    <a:p>
                      <a:r>
                        <a:rPr lang="es-CL" sz="1300" dirty="0" smtClean="0"/>
                        <a:t>69.494</a:t>
                      </a:r>
                      <a:endParaRPr lang="es-CL" sz="1300" dirty="0"/>
                    </a:p>
                  </a:txBody>
                  <a:tcPr/>
                </a:tc>
              </a:tr>
              <a:tr h="370840">
                <a:tc>
                  <a:txBody>
                    <a:bodyPr/>
                    <a:lstStyle/>
                    <a:p>
                      <a:endParaRPr lang="es-CL" sz="1300" dirty="0"/>
                    </a:p>
                  </a:txBody>
                  <a:tcPr/>
                </a:tc>
                <a:tc>
                  <a:txBody>
                    <a:bodyPr/>
                    <a:lstStyle/>
                    <a:p>
                      <a:r>
                        <a:rPr lang="es-CL" sz="1300" b="1" dirty="0" smtClean="0"/>
                        <a:t>TOTAL</a:t>
                      </a:r>
                      <a:endParaRPr lang="es-CL" sz="1300" b="1" dirty="0"/>
                    </a:p>
                  </a:txBody>
                  <a:tcPr/>
                </a:tc>
                <a:tc>
                  <a:txBody>
                    <a:bodyPr/>
                    <a:lstStyle/>
                    <a:p>
                      <a:r>
                        <a:rPr lang="es-CL" sz="1300" b="1" dirty="0" smtClean="0"/>
                        <a:t>500.001</a:t>
                      </a:r>
                      <a:endParaRPr lang="es-CL" sz="1300" b="1"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000636"/>
            <a:ext cx="8229600" cy="1452700"/>
          </a:xfrm>
        </p:spPr>
        <p:txBody>
          <a:bodyPr>
            <a:normAutofit fontScale="25000" lnSpcReduction="20000"/>
          </a:bodyPr>
          <a:lstStyle/>
          <a:p>
            <a:pPr marL="0" indent="0" algn="just">
              <a:buNone/>
            </a:pPr>
            <a:r>
              <a:rPr lang="es-ES" sz="11200" b="1" i="1" dirty="0" smtClean="0">
                <a:solidFill>
                  <a:srgbClr val="FFFF00"/>
                </a:solidFill>
              </a:rPr>
              <a:t>        Al respecto ponemos en conocimiento de nuestra comunidad educativa y autoridades educacionales los resultados de nuestra gestión educativa año 2015 en el siguiente orden de presentación:</a:t>
            </a:r>
            <a:endParaRPr lang="es-ES" sz="11200" b="1" i="1" dirty="0">
              <a:solidFill>
                <a:srgbClr val="FFFF00"/>
              </a:solidFill>
            </a:endParaRPr>
          </a:p>
        </p:txBody>
      </p:sp>
      <p:graphicFrame>
        <p:nvGraphicFramePr>
          <p:cNvPr id="4" name="3 Tabla"/>
          <p:cNvGraphicFramePr>
            <a:graphicFrameLocks noGrp="1"/>
          </p:cNvGraphicFramePr>
          <p:nvPr/>
        </p:nvGraphicFramePr>
        <p:xfrm>
          <a:off x="285720" y="428604"/>
          <a:ext cx="8643998" cy="4000528"/>
        </p:xfrm>
        <a:graphic>
          <a:graphicData uri="http://schemas.openxmlformats.org/drawingml/2006/table">
            <a:tbl>
              <a:tblPr firstRow="1" bandRow="1">
                <a:tableStyleId>{5C22544A-7EE6-4342-B048-85BDC9FD1C3A}</a:tableStyleId>
              </a:tblPr>
              <a:tblGrid>
                <a:gridCol w="8643998"/>
              </a:tblGrid>
              <a:tr h="4000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rgbClr val="FFFF00"/>
                          </a:solidFill>
                        </a:rPr>
                        <a:t>Dicha revisión nos ha permitido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s-ES" sz="2400" i="1" dirty="0" smtClean="0"/>
                        <a:t>Detectar  debilidades </a:t>
                      </a:r>
                      <a:r>
                        <a:rPr lang="es-ES" sz="2400" i="1" baseline="0" dirty="0" smtClean="0"/>
                        <a:t> y</a:t>
                      </a:r>
                      <a:r>
                        <a:rPr lang="es-ES" sz="2400" i="1" dirty="0" smtClean="0"/>
                        <a:t>  fortalezas de nuestra gestión.</a:t>
                      </a:r>
                    </a:p>
                    <a:p>
                      <a:pPr marL="342900" marR="0" indent="-180000" algn="l" defTabSz="914400" rtl="0" eaLnBrk="1" fontAlgn="auto" latinLnBrk="0" hangingPunct="1">
                        <a:lnSpc>
                          <a:spcPct val="100000"/>
                        </a:lnSpc>
                        <a:spcBef>
                          <a:spcPts val="0"/>
                        </a:spcBef>
                        <a:spcAft>
                          <a:spcPts val="0"/>
                        </a:spcAft>
                        <a:buClrTx/>
                        <a:buSzTx/>
                        <a:buFontTx/>
                        <a:buNone/>
                        <a:tabLst/>
                        <a:defRPr/>
                      </a:pPr>
                      <a:endParaRPr lang="es-ES" sz="2400" i="1" dirty="0" smtClean="0"/>
                    </a:p>
                    <a:p>
                      <a:pPr marL="342900" marR="0" indent="-342900" algn="l" defTabSz="914400" rtl="0" eaLnBrk="1" fontAlgn="auto" latinLnBrk="0" hangingPunct="1">
                        <a:lnSpc>
                          <a:spcPct val="100000"/>
                        </a:lnSpc>
                        <a:spcBef>
                          <a:spcPts val="0"/>
                        </a:spcBef>
                        <a:spcAft>
                          <a:spcPts val="0"/>
                        </a:spcAft>
                        <a:buClrTx/>
                        <a:buSzTx/>
                        <a:buFontTx/>
                        <a:buNone/>
                        <a:tabLst/>
                        <a:defRPr/>
                      </a:pPr>
                      <a:r>
                        <a:rPr lang="es-ES" sz="2400" i="1" dirty="0" smtClean="0"/>
                        <a:t>2) Visualizar logros alcanzados.</a:t>
                      </a:r>
                    </a:p>
                    <a:p>
                      <a:pPr marL="342900" marR="0" indent="-342900" algn="l" defTabSz="914400" rtl="0" eaLnBrk="1" fontAlgn="auto" latinLnBrk="0" hangingPunct="1">
                        <a:lnSpc>
                          <a:spcPct val="100000"/>
                        </a:lnSpc>
                        <a:spcBef>
                          <a:spcPts val="0"/>
                        </a:spcBef>
                        <a:spcAft>
                          <a:spcPts val="0"/>
                        </a:spcAft>
                        <a:buClrTx/>
                        <a:buSzTx/>
                        <a:buFontTx/>
                        <a:buNone/>
                        <a:tabLst/>
                        <a:defRPr/>
                      </a:pPr>
                      <a:endParaRPr lang="es-ES" sz="2400" i="1" dirty="0" smtClean="0"/>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s-ES" sz="2400" i="1" dirty="0" smtClean="0"/>
                        <a:t>Visualizar  dificultades y  desafíos futuros para seguir mejorando y elevar año tras año la calidad de nuestro servicio educacional.</a:t>
                      </a:r>
                    </a:p>
                    <a:p>
                      <a:endParaRPr lang="es-CL" sz="28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981057599"/>
              </p:ext>
            </p:extLst>
          </p:nvPr>
        </p:nvGraphicFramePr>
        <p:xfrm>
          <a:off x="285720" y="500041"/>
          <a:ext cx="8501122" cy="5672960"/>
        </p:xfrm>
        <a:graphic>
          <a:graphicData uri="http://schemas.openxmlformats.org/drawingml/2006/table">
            <a:tbl>
              <a:tblPr firstRow="1" bandRow="1">
                <a:tableStyleId>{5C22544A-7EE6-4342-B048-85BDC9FD1C3A}</a:tableStyleId>
              </a:tblPr>
              <a:tblGrid>
                <a:gridCol w="1857388"/>
                <a:gridCol w="6643734"/>
              </a:tblGrid>
              <a:tr h="826640">
                <a:tc gridSpan="2">
                  <a:txBody>
                    <a:bodyPr/>
                    <a:lstStyle/>
                    <a:p>
                      <a:pPr algn="ctr"/>
                      <a:r>
                        <a:rPr lang="es-ES" sz="3600" b="1" i="1" dirty="0" smtClean="0">
                          <a:solidFill>
                            <a:srgbClr val="FFFF00"/>
                          </a:solidFill>
                        </a:rPr>
                        <a:t>ORDEN DE PRESENTACIÓN</a:t>
                      </a:r>
                      <a:endParaRPr lang="es-CL" sz="3600" dirty="0"/>
                    </a:p>
                  </a:txBody>
                  <a:tcPr/>
                </a:tc>
                <a:tc hMerge="1">
                  <a:txBody>
                    <a:bodyPr/>
                    <a:lstStyle/>
                    <a:p>
                      <a:endParaRPr lang="es-CL" dirty="0"/>
                    </a:p>
                  </a:txBody>
                  <a:tcPr/>
                </a:tc>
              </a:tr>
              <a:tr h="1030749">
                <a:tc>
                  <a:txBody>
                    <a:bodyPr/>
                    <a:lstStyle/>
                    <a:p>
                      <a:pPr algn="ctr"/>
                      <a:endParaRPr lang="es-CL" sz="2400" b="1" dirty="0" smtClean="0"/>
                    </a:p>
                    <a:p>
                      <a:pPr algn="ctr"/>
                      <a:r>
                        <a:rPr lang="es-CL" sz="2400" b="1" dirty="0" smtClean="0"/>
                        <a:t>I</a:t>
                      </a:r>
                      <a:endParaRPr lang="es-CL" sz="2400" b="1" dirty="0"/>
                    </a:p>
                  </a:txBody>
                  <a:tcPr/>
                </a:tc>
                <a:tc>
                  <a:txBody>
                    <a:bodyPr/>
                    <a:lstStyle/>
                    <a:p>
                      <a:endParaRPr lang="es-ES" sz="2400" b="1" dirty="0" smtClean="0">
                        <a:latin typeface="Arial Narrow" pitchFamily="34" charset="0"/>
                      </a:endParaRPr>
                    </a:p>
                    <a:p>
                      <a:r>
                        <a:rPr lang="es-ES" sz="2400" b="1" dirty="0" smtClean="0">
                          <a:latin typeface="Arial Narrow" pitchFamily="34" charset="0"/>
                        </a:rPr>
                        <a:t>Introducción</a:t>
                      </a:r>
                    </a:p>
                    <a:p>
                      <a:endParaRPr lang="es-CL" sz="2400" b="1" dirty="0"/>
                    </a:p>
                  </a:txBody>
                  <a:tcPr/>
                </a:tc>
              </a:tr>
              <a:tr h="642942">
                <a:tc>
                  <a:txBody>
                    <a:bodyPr/>
                    <a:lstStyle/>
                    <a:p>
                      <a:pPr algn="ctr"/>
                      <a:r>
                        <a:rPr lang="es-CL" sz="2400" b="1" dirty="0" smtClean="0"/>
                        <a:t>II</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Liderazgo</a:t>
                      </a:r>
                    </a:p>
                    <a:p>
                      <a:endParaRPr lang="es-CL" sz="2400" b="1" dirty="0"/>
                    </a:p>
                  </a:txBody>
                  <a:tcPr/>
                </a:tc>
              </a:tr>
              <a:tr h="642942">
                <a:tc>
                  <a:txBody>
                    <a:bodyPr/>
                    <a:lstStyle/>
                    <a:p>
                      <a:pPr algn="ctr"/>
                      <a:endParaRPr lang="es-CL" sz="2400" b="1" dirty="0" smtClean="0"/>
                    </a:p>
                    <a:p>
                      <a:pPr algn="ctr"/>
                      <a:r>
                        <a:rPr lang="es-CL" sz="2400" b="1" dirty="0" smtClean="0"/>
                        <a:t>III</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Convivencia Escolar y apoyo a los estudiantes</a:t>
                      </a:r>
                    </a:p>
                    <a:p>
                      <a:endParaRPr lang="es-CL" sz="2400" b="1" dirty="0"/>
                    </a:p>
                  </a:txBody>
                  <a:tcPr/>
                </a:tc>
              </a:tr>
              <a:tr h="642942">
                <a:tc>
                  <a:txBody>
                    <a:bodyPr/>
                    <a:lstStyle/>
                    <a:p>
                      <a:pPr algn="ctr"/>
                      <a:r>
                        <a:rPr lang="es-CL" sz="2400" b="1" dirty="0" smtClean="0"/>
                        <a:t>IV</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Gestión curricular</a:t>
                      </a:r>
                    </a:p>
                    <a:p>
                      <a:endParaRPr lang="es-CL" sz="2400" b="1" dirty="0"/>
                    </a:p>
                  </a:txBody>
                  <a:tcPr/>
                </a:tc>
              </a:tr>
              <a:tr h="714380">
                <a:tc>
                  <a:txBody>
                    <a:bodyPr/>
                    <a:lstStyle/>
                    <a:p>
                      <a:pPr algn="ctr"/>
                      <a:r>
                        <a:rPr lang="es-CL" sz="2400" b="1" dirty="0" smtClean="0"/>
                        <a:t>V</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Gestión de Recursos Humanos y Financieros</a:t>
                      </a:r>
                    </a:p>
                    <a:p>
                      <a:endParaRPr lang="es-CL" sz="2400" b="1"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556326059"/>
              </p:ext>
            </p:extLst>
          </p:nvPr>
        </p:nvGraphicFramePr>
        <p:xfrm>
          <a:off x="714348" y="785794"/>
          <a:ext cx="7715304" cy="5072098"/>
        </p:xfrm>
        <a:graphic>
          <a:graphicData uri="http://schemas.openxmlformats.org/drawingml/2006/table">
            <a:tbl>
              <a:tblPr firstRow="1" bandRow="1">
                <a:tableStyleId>{5C22544A-7EE6-4342-B048-85BDC9FD1C3A}</a:tableStyleId>
              </a:tblPr>
              <a:tblGrid>
                <a:gridCol w="7715304"/>
              </a:tblGrid>
              <a:tr h="5072098">
                <a:tc>
                  <a:txBody>
                    <a:bodyPr/>
                    <a:lstStyle/>
                    <a:p>
                      <a:pPr marL="0" indent="0" algn="just">
                        <a:buNone/>
                      </a:pPr>
                      <a:r>
                        <a:rPr lang="es-ES" sz="2800" b="1" dirty="0" smtClean="0">
                          <a:solidFill>
                            <a:srgbClr val="FFFF00"/>
                          </a:solidFill>
                          <a:latin typeface="Arial Narrow" pitchFamily="34" charset="0"/>
                        </a:rPr>
                        <a:t>I)</a:t>
                      </a:r>
                      <a:r>
                        <a:rPr lang="es-ES" sz="2800" b="1" baseline="0" dirty="0" smtClean="0">
                          <a:solidFill>
                            <a:srgbClr val="FFFF00"/>
                          </a:solidFill>
                          <a:latin typeface="Arial Narrow" pitchFamily="34" charset="0"/>
                        </a:rPr>
                        <a:t> </a:t>
                      </a:r>
                      <a:r>
                        <a:rPr lang="es-ES" sz="2800" b="1" i="1" dirty="0" smtClean="0">
                          <a:solidFill>
                            <a:srgbClr val="FFFF00"/>
                          </a:solidFill>
                          <a:latin typeface="Arial Narrow" pitchFamily="34" charset="0"/>
                        </a:rPr>
                        <a:t>INTRODUCCIÓN</a:t>
                      </a:r>
                    </a:p>
                    <a:p>
                      <a:pPr marL="0" indent="0" algn="just">
                        <a:buNone/>
                      </a:pPr>
                      <a:endParaRPr lang="es-ES" sz="2800" b="1" i="1" dirty="0" smtClean="0">
                        <a:latin typeface="Arial Narrow" pitchFamily="34" charset="0"/>
                      </a:endParaRPr>
                    </a:p>
                    <a:p>
                      <a:pPr marL="0" indent="0" algn="just">
                        <a:buNone/>
                      </a:pPr>
                      <a:r>
                        <a:rPr lang="es-ES" sz="2800" i="1" dirty="0" smtClean="0">
                          <a:latin typeface="Arial Narrow" pitchFamily="34" charset="0"/>
                        </a:rPr>
                        <a:t>             Nuestro Instituto no se ha visto afectado por la baja demanda  de matrículas como ha ocurrido con otros establecimientos educacionales municipalizados de Talca pero no es menos cierto que se ha provocado un cambio radical en el nivel de preparación de los estudiantes que actualmente atendemos, lo cual se ve reflejado en el índice de vulnerabilidad  que en el año 2015 alcanzo un nivel de un 82,6 % aproximadamente.</a:t>
                      </a:r>
                    </a:p>
                    <a:p>
                      <a:endParaRPr lang="es-CL" i="1"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2181</TotalTime>
  <Words>4648</Words>
  <Application>Microsoft Macintosh PowerPoint</Application>
  <PresentationFormat>Presentación en pantalla (4:3)</PresentationFormat>
  <Paragraphs>1007</Paragraphs>
  <Slides>65</Slides>
  <Notes>1</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Tema de Office</vt:lpstr>
      <vt:lpstr>Diapositiva 1</vt:lpstr>
      <vt:lpstr>GESTIÓN  EDUCATIVA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APROBADOS Y REPROBADOS FORMACIÓN GENERAL</vt:lpstr>
      <vt:lpstr>APROBADOS Y REPROBADOS FORMACIÓN TP</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INSPECTORIA GENERAL</dc:title>
  <dc:creator>jose</dc:creator>
  <cp:lastModifiedBy>Jose-Insuco</cp:lastModifiedBy>
  <cp:revision>278</cp:revision>
  <dcterms:created xsi:type="dcterms:W3CDTF">2013-04-30T02:20:29Z</dcterms:created>
  <dcterms:modified xsi:type="dcterms:W3CDTF">2017-04-26T17:08:27Z</dcterms:modified>
</cp:coreProperties>
</file>